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g"/>
  <Default Extension="png" ContentType="image/png"/>
  <Default Extension="bmp" ContentType="image/bmp"/>
  <Default Extension="gif" ContentType="image/gif"/>
  <Default Extension="tif" ContentType="image/tif"/>
  <Default Extension="pdf" ContentType="application/pdf"/>
  <Default Extension="mov" ContentType="application/movie"/>
  <Default Extension="vml" ContentType="application/vnd.openxmlformats-officedocument.vmlDrawing"/>
  <Default Extension="xlsx" ContentType="application/vnd.openxmlformats-officedocument.spreadsheetml.sheet"/>
  <Override PartName="/docProps/core.xml" ContentType="application/vnd.openxmlformats-package.core-properties+xml"/>
  <Override PartName="/docProps/app.xml" ContentType="application/vnd.openxmlformats-officedocument.extended-properties+xml"/>
  <Override PartName="/ppt/presentation.xml" ContentType="application/vnd.openxmlformats-officedocument.presentationml.presentation.main+xml"/>
  <Override PartName="/ppt/presProps.xml" ContentType="application/vnd.openxmlformats-officedocument.presentationml.presProps+xml"/>
  <Override PartName="/ppt/viewProps.xml" ContentType="application/vnd.openxmlformats-officedocument.presentationml.viewProps+xml"/>
  <Override PartName="/ppt/commentAuthors.xml" ContentType="application/vnd.openxmlformats-officedocument.presentationml.commentAuthors+xml"/>
  <Override PartName="/ppt/tableStyles.xml" ContentType="application/vnd.openxmlformats-officedocument.presentationml.tableStyles+xml"/>
  <Override PartName="/ppt/slideMasters/slideMaster1.xml" ContentType="application/vnd.openxmlformats-officedocument.presentationml.slideMaster+xml"/>
  <Override PartName="/ppt/theme/theme1.xml" ContentType="application/vnd.openxmlformats-officedocument.theme+xml"/>
  <Override PartName="/ppt/notesMasters/notesMaster1.xml" ContentType="application/vnd.openxmlformats-officedocument.presentationml.notes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Types>
</file>

<file path=_rels/.rels><?xml version="1.0" encoding="UTF-8" standalone="yes"?><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5"/>
  </p:sldMasterIdLst>
  <p:notesMasterIdLst>
    <p:notesMasterId r:id="rId7"/>
  </p:notesMasterIdLst>
  <p:sldIdLst>
    <p:sldId id="256" r:id="rId8"/>
    <p:sldId id="257" r:id="rId9"/>
    <p:sldId id="258" r:id="rId10"/>
    <p:sldId id="259" r:id="rId11"/>
    <p:sldId id="260" r:id="rId12"/>
    <p:sldId id="261" r:id="rId13"/>
    <p:sldId id="262" r:id="rId14"/>
    <p:sldId id="263" r:id="rId15"/>
    <p:sldId id="264" r:id="rId16"/>
    <p:sldId id="265" r:id="rId17"/>
    <p:sldId id="266" r:id="rId18"/>
    <p:sldId id="267" r:id="rId19"/>
    <p:sldId id="268" r:id="rId20"/>
    <p:sldId id="269" r:id="rId21"/>
    <p:sldId id="270" r:id="rId22"/>
    <p:sldId id="271" r:id="rId23"/>
    <p:sldId id="272" r:id="rId24"/>
    <p:sldId id="273" r:id="rId25"/>
    <p:sldId id="274" r:id="rId26"/>
    <p:sldId id="275" r:id="rId27"/>
    <p:sldId id="276" r:id="rId28"/>
    <p:sldId id="277" r:id="rId29"/>
    <p:sldId id="278" r:id="rId30"/>
    <p:sldId id="279" r:id="rId31"/>
    <p:sldId id="280" r:id="rId32"/>
    <p:sldId id="281" r:id="rId33"/>
    <p:sldId id="282" r:id="rId34"/>
    <p:sldId id="283" r:id="rId35"/>
  </p:sldIdLst>
  <p:sldSz cx="9144000" cy="68580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4572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Calibri"/>
      </a:defRPr>
    </a:lvl1pPr>
    <a:lvl2pPr marL="0" marR="0" indent="0" algn="l" defTabSz="4572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Calibri"/>
      </a:defRPr>
    </a:lvl2pPr>
    <a:lvl3pPr marL="0" marR="0" indent="0" algn="l" defTabSz="4572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Calibri"/>
      </a:defRPr>
    </a:lvl3pPr>
    <a:lvl4pPr marL="0" marR="0" indent="0" algn="l" defTabSz="4572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Calibri"/>
      </a:defRPr>
    </a:lvl4pPr>
    <a:lvl5pPr marL="0" marR="0" indent="0" algn="l" defTabSz="4572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Calibri"/>
      </a:defRPr>
    </a:lvl5pPr>
    <a:lvl6pPr marL="0" marR="0" indent="0" algn="l" defTabSz="4572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Calibri"/>
      </a:defRPr>
    </a:lvl6pPr>
    <a:lvl7pPr marL="0" marR="0" indent="0" algn="l" defTabSz="4572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Calibri"/>
      </a:defRPr>
    </a:lvl7pPr>
    <a:lvl8pPr marL="0" marR="0" indent="0" algn="l" defTabSz="4572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Calibri"/>
      </a:defRPr>
    </a:lvl8pPr>
    <a:lvl9pPr marL="0" marR="0" indent="0" algn="l" defTabSz="4572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Calibri"/>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file>

<file path=ppt/presProps.xml><?xml version="1.0" encoding="utf-8"?>
<p:presentationPr xmlns:a="http://schemas.openxmlformats.org/drawingml/2006/main" xmlns:r="http://schemas.openxmlformats.org/officeDocument/2006/relationships" xmlns:p="http://schemas.openxmlformats.org/presentationml/2006/main">
  <p:showPr loop="0"/>
</p:presentationPr>
</file>

<file path=ppt/tableStyles.xml><?xml version="1.0" encoding="utf-8"?>
<a:tblStyleLst xmlns:a="http://schemas.openxmlformats.org/drawingml/2006/main" xmlns:r="http://schemas.openxmlformats.org/officeDocument/2006/relationships" def="{5940675A-B579-460E-94D1-54222C63F5DA}">
  <a:tblStyle styleId="{4C3C2611-4C71-4FC5-86AE-919BDF0F9419}" styleName="">
    <a:tblBg/>
    <a:wholeTbl>
      <a:tcTxStyle b="on" i="off">
        <a:fontRef idx="maj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FD7E7"/>
          </a:solidFill>
        </a:fill>
      </a:tcStyle>
    </a:wholeTbl>
    <a:band2H>
      <a:tcTxStyle b="def" i="def"/>
      <a:tcStyle>
        <a:tcBdr/>
        <a:fill>
          <a:solidFill>
            <a:srgbClr val="E8ECF4"/>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n" i="off">
        <a:fontRef idx="maj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EE7D0"/>
          </a:solidFill>
        </a:fill>
      </a:tcStyle>
    </a:wholeTbl>
    <a:band2H>
      <a:tcTxStyle b="def" i="def"/>
      <a:tcStyle>
        <a:tcBdr/>
        <a:fill>
          <a:solidFill>
            <a:srgbClr val="EFF3E9"/>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EEE7283C-3CF3-47DC-8721-378D4A62B228}" styleName="">
    <a:tblBg/>
    <a:wholeTbl>
      <a:tcTxStyle b="on" i="off">
        <a:fontRef idx="maj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FCDCCE"/>
          </a:solidFill>
        </a:fill>
      </a:tcStyle>
    </a:wholeTbl>
    <a:band2H>
      <a:tcTxStyle b="def" i="def"/>
      <a:tcStyle>
        <a:tcBdr/>
        <a:fill>
          <a:solidFill>
            <a:srgbClr val="FDEEE8"/>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CF821DB8-F4EB-4A41-A1BA-3FCAFE7338EE}" styleName="">
    <a:tblBg/>
    <a:wholeTbl>
      <a:tcTxStyle b="on" i="off">
        <a:fontRef idx="maj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b="def" i="def"/>
      <a:tcStyle>
        <a:tcBdr/>
        <a:fill>
          <a:solidFill>
            <a:srgbClr val="FFFFFF"/>
          </a:solidFill>
        </a:fill>
      </a:tcStyle>
    </a:band2H>
    <a:firstCol>
      <a:tcTxStyle b="on" i="off">
        <a:fontRef idx="maj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aj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aj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33BA23B1-9221-436E-865A-0063620EA4FD}" styleName="">
    <a:tblBg/>
    <a:wholeTbl>
      <a:tcTxStyle b="on" i="off">
        <a:fontRef idx="maj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b="def" i="def"/>
      <a:tcStyle>
        <a:tcBdr/>
        <a:fill>
          <a:solidFill>
            <a:srgbClr val="E6E6E6"/>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2708684C-4D16-4618-839F-0558EEFCDFE6}" styleName="">
    <a:tblBg/>
    <a:wholeTbl>
      <a:tcTxStyle b="on"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wholeTbl>
    <a:band2H>
      <a:tcTxStyle b="def" i="def"/>
      <a:tcStyle>
        <a:tcBdr/>
        <a:fill>
          <a:solidFill>
            <a:srgbClr val="FFFFFF"/>
          </a:solidFill>
        </a:fill>
      </a:tcStyle>
    </a:band2H>
    <a:firstCol>
      <a:tcTxStyle b="on"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firstCol>
    <a:lastRow>
      <a:tcTxStyle b="on"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508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lastRow>
    <a:firstRow>
      <a:tcTxStyle b="on"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254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showComments="1"/>
</file>

<file path=ppt/_rels/presentation.xml.rels><?xml version="1.0" encoding="UTF-8" standalone="yes"?><Relationships xmlns="http://schemas.openxmlformats.org/package/2006/relationships"><Relationship Id="rId1" Type="http://schemas.openxmlformats.org/officeDocument/2006/relationships/presProps" Target="presProps.xml"/><Relationship Id="rId2" Type="http://schemas.openxmlformats.org/officeDocument/2006/relationships/viewProps" Target="viewProps.xml"/><Relationship Id="rId3" Type="http://schemas.openxmlformats.org/officeDocument/2006/relationships/commentAuthors" Target="commentAuthors.xml"/><Relationship Id="rId4" Type="http://schemas.openxmlformats.org/officeDocument/2006/relationships/tableStyles" Target="tableStyles.xml"/><Relationship Id="rId5" Type="http://schemas.openxmlformats.org/officeDocument/2006/relationships/slideMaster" Target="slideMasters/slideMaster1.xml"/><Relationship Id="rId6" Type="http://schemas.openxmlformats.org/officeDocument/2006/relationships/theme" Target="theme/theme1.xml"/><Relationship Id="rId7" Type="http://schemas.openxmlformats.org/officeDocument/2006/relationships/notesMaster" Target="notesMasters/notesMaster1.xml"/><Relationship Id="rId8" Type="http://schemas.openxmlformats.org/officeDocument/2006/relationships/slide" Target="slides/slide1.xml"/><Relationship Id="rId9" Type="http://schemas.openxmlformats.org/officeDocument/2006/relationships/slide" Target="slides/slide2.xml"/><Relationship Id="rId10" Type="http://schemas.openxmlformats.org/officeDocument/2006/relationships/slide" Target="slides/slide3.xml"/><Relationship Id="rId11" Type="http://schemas.openxmlformats.org/officeDocument/2006/relationships/slide" Target="slides/slide4.xml"/><Relationship Id="rId12" Type="http://schemas.openxmlformats.org/officeDocument/2006/relationships/slide" Target="slides/slide5.xml"/><Relationship Id="rId13" Type="http://schemas.openxmlformats.org/officeDocument/2006/relationships/slide" Target="slides/slide6.xml"/><Relationship Id="rId14" Type="http://schemas.openxmlformats.org/officeDocument/2006/relationships/slide" Target="slides/slide7.xml"/><Relationship Id="rId15" Type="http://schemas.openxmlformats.org/officeDocument/2006/relationships/slide" Target="slides/slide8.xml"/><Relationship Id="rId16" Type="http://schemas.openxmlformats.org/officeDocument/2006/relationships/slide" Target="slides/slide9.xml"/><Relationship Id="rId17" Type="http://schemas.openxmlformats.org/officeDocument/2006/relationships/slide" Target="slides/slide10.xml"/><Relationship Id="rId18" Type="http://schemas.openxmlformats.org/officeDocument/2006/relationships/slide" Target="slides/slide11.xml"/><Relationship Id="rId19" Type="http://schemas.openxmlformats.org/officeDocument/2006/relationships/slide" Target="slides/slide12.xml"/><Relationship Id="rId20" Type="http://schemas.openxmlformats.org/officeDocument/2006/relationships/slide" Target="slides/slide13.xml"/><Relationship Id="rId21" Type="http://schemas.openxmlformats.org/officeDocument/2006/relationships/slide" Target="slides/slide14.xml"/><Relationship Id="rId22" Type="http://schemas.openxmlformats.org/officeDocument/2006/relationships/slide" Target="slides/slide15.xml"/><Relationship Id="rId23" Type="http://schemas.openxmlformats.org/officeDocument/2006/relationships/slide" Target="slides/slide16.xml"/><Relationship Id="rId24" Type="http://schemas.openxmlformats.org/officeDocument/2006/relationships/slide" Target="slides/slide17.xml"/><Relationship Id="rId25" Type="http://schemas.openxmlformats.org/officeDocument/2006/relationships/slide" Target="slides/slide18.xml"/><Relationship Id="rId26" Type="http://schemas.openxmlformats.org/officeDocument/2006/relationships/slide" Target="slides/slide19.xml"/><Relationship Id="rId27" Type="http://schemas.openxmlformats.org/officeDocument/2006/relationships/slide" Target="slides/slide20.xml"/><Relationship Id="rId28" Type="http://schemas.openxmlformats.org/officeDocument/2006/relationships/slide" Target="slides/slide21.xml"/><Relationship Id="rId29" Type="http://schemas.openxmlformats.org/officeDocument/2006/relationships/slide" Target="slides/slide22.xml"/><Relationship Id="rId30" Type="http://schemas.openxmlformats.org/officeDocument/2006/relationships/slide" Target="slides/slide23.xml"/><Relationship Id="rId31" Type="http://schemas.openxmlformats.org/officeDocument/2006/relationships/slide" Target="slides/slide24.xml"/><Relationship Id="rId32" Type="http://schemas.openxmlformats.org/officeDocument/2006/relationships/slide" Target="slides/slide25.xml"/><Relationship Id="rId33" Type="http://schemas.openxmlformats.org/officeDocument/2006/relationships/slide" Target="slides/slide26.xml"/><Relationship Id="rId34" Type="http://schemas.openxmlformats.org/officeDocument/2006/relationships/slide" Target="slides/slide27.xml"/><Relationship Id="rId35" Type="http://schemas.openxmlformats.org/officeDocument/2006/relationships/slide" Target="slides/slide28.xml"/></Relationships>

</file>

<file path=ppt/notesMasters/_rels/notesMaster1.xml.rels><?xml version="1.0" encoding="UTF-8" standalone="yes"?><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 name="Shape 126"/>
          <p:cNvSpPr/>
          <p:nvPr>
            <p:ph type="sldImg"/>
          </p:nvPr>
        </p:nvSpPr>
        <p:spPr>
          <a:xfrm>
            <a:off x="1143000" y="685800"/>
            <a:ext cx="4572000" cy="3429000"/>
          </a:xfrm>
          <a:prstGeom prst="rect">
            <a:avLst/>
          </a:prstGeom>
        </p:spPr>
        <p:txBody>
          <a:bodyPr/>
          <a:lstStyle/>
          <a:p>
            <a:pPr/>
          </a:p>
        </p:txBody>
      </p:sp>
      <p:sp>
        <p:nvSpPr>
          <p:cNvPr id="127" name="Shape 127"/>
          <p:cNvSpPr/>
          <p:nvPr>
            <p:ph type="body" sz="quarter" idx="1"/>
          </p:nvPr>
        </p:nvSpPr>
        <p:spPr>
          <a:xfrm>
            <a:off x="914400" y="4343400"/>
            <a:ext cx="5029200" cy="4114800"/>
          </a:xfrm>
          <a:prstGeom prst="rect">
            <a:avLst/>
          </a:prstGeom>
        </p:spPr>
        <p:txBody>
          <a:bodyPr/>
          <a:lstStyle/>
          <a:p>
            <a:pPr/>
          </a:p>
        </p:txBody>
      </p:sp>
    </p:spTree>
  </p:cSld>
  <p:clrMap bg1="lt1" tx1="dk1" bg2="lt2" tx2="dk2" accent1="accent1" accent2="accent2" accent3="accent3" accent4="accent4" accent5="accent5" accent6="accent6" hlink="hlink" folHlink="folHlink"/>
  <p:notesStyle>
    <a:lvl1pPr defTabSz="457200" latinLnBrk="0">
      <a:spcBef>
        <a:spcPts val="400"/>
      </a:spcBef>
      <a:defRPr sz="1200">
        <a:latin typeface="+mj-lt"/>
        <a:ea typeface="+mj-ea"/>
        <a:cs typeface="+mj-cs"/>
        <a:sym typeface="Calibri"/>
      </a:defRPr>
    </a:lvl1pPr>
    <a:lvl2pPr indent="228600" defTabSz="457200" latinLnBrk="0">
      <a:spcBef>
        <a:spcPts val="400"/>
      </a:spcBef>
      <a:defRPr sz="1200">
        <a:latin typeface="+mj-lt"/>
        <a:ea typeface="+mj-ea"/>
        <a:cs typeface="+mj-cs"/>
        <a:sym typeface="Calibri"/>
      </a:defRPr>
    </a:lvl2pPr>
    <a:lvl3pPr indent="457200" defTabSz="457200" latinLnBrk="0">
      <a:spcBef>
        <a:spcPts val="400"/>
      </a:spcBef>
      <a:defRPr sz="1200">
        <a:latin typeface="+mj-lt"/>
        <a:ea typeface="+mj-ea"/>
        <a:cs typeface="+mj-cs"/>
        <a:sym typeface="Calibri"/>
      </a:defRPr>
    </a:lvl3pPr>
    <a:lvl4pPr indent="685800" defTabSz="457200" latinLnBrk="0">
      <a:spcBef>
        <a:spcPts val="400"/>
      </a:spcBef>
      <a:defRPr sz="1200">
        <a:latin typeface="+mj-lt"/>
        <a:ea typeface="+mj-ea"/>
        <a:cs typeface="+mj-cs"/>
        <a:sym typeface="Calibri"/>
      </a:defRPr>
    </a:lvl4pPr>
    <a:lvl5pPr indent="914400" defTabSz="457200" latinLnBrk="0">
      <a:spcBef>
        <a:spcPts val="400"/>
      </a:spcBef>
      <a:defRPr sz="1200">
        <a:latin typeface="+mj-lt"/>
        <a:ea typeface="+mj-ea"/>
        <a:cs typeface="+mj-cs"/>
        <a:sym typeface="Calibri"/>
      </a:defRPr>
    </a:lvl5pPr>
    <a:lvl6pPr indent="1143000" defTabSz="457200" latinLnBrk="0">
      <a:spcBef>
        <a:spcPts val="400"/>
      </a:spcBef>
      <a:defRPr sz="1200">
        <a:latin typeface="+mj-lt"/>
        <a:ea typeface="+mj-ea"/>
        <a:cs typeface="+mj-cs"/>
        <a:sym typeface="Calibri"/>
      </a:defRPr>
    </a:lvl6pPr>
    <a:lvl7pPr indent="1371600" defTabSz="457200" latinLnBrk="0">
      <a:spcBef>
        <a:spcPts val="400"/>
      </a:spcBef>
      <a:defRPr sz="1200">
        <a:latin typeface="+mj-lt"/>
        <a:ea typeface="+mj-ea"/>
        <a:cs typeface="+mj-cs"/>
        <a:sym typeface="Calibri"/>
      </a:defRPr>
    </a:lvl7pPr>
    <a:lvl8pPr indent="1600200" defTabSz="457200" latinLnBrk="0">
      <a:spcBef>
        <a:spcPts val="400"/>
      </a:spcBef>
      <a:defRPr sz="1200">
        <a:latin typeface="+mj-lt"/>
        <a:ea typeface="+mj-ea"/>
        <a:cs typeface="+mj-cs"/>
        <a:sym typeface="Calibri"/>
      </a:defRPr>
    </a:lvl8pPr>
    <a:lvl9pPr indent="1828800" defTabSz="457200" latinLnBrk="0">
      <a:spcBef>
        <a:spcPts val="400"/>
      </a:spcBef>
      <a:defRPr sz="1200">
        <a:latin typeface="+mj-lt"/>
        <a:ea typeface="+mj-ea"/>
        <a:cs typeface="+mj-cs"/>
        <a:sym typeface="Calibri"/>
      </a:defRPr>
    </a:lvl9pPr>
  </p:notesStyle>
</p:notesMaster>
</file>

<file path=ppt/notesSlides/_rels/notesSlide1.xml.rels><?xml version="1.0" encoding="UTF-8" standalone="yes"?><Relationships xmlns="http://schemas.openxmlformats.org/package/2006/relationships"><Relationship Id="rId1" Type="http://schemas.openxmlformats.org/officeDocument/2006/relationships/slide" Target="../slides/slide2.xml"/><Relationship Id="rId2" Type="http://schemas.openxmlformats.org/officeDocument/2006/relationships/notesMaster" Target="../notesMasters/notesMaster1.xml"/></Relationships>

</file>

<file path=ppt/notesSlides/_rels/notesSlide10.xml.rels><?xml version="1.0" encoding="UTF-8" standalone="yes"?><Relationships xmlns="http://schemas.openxmlformats.org/package/2006/relationships"><Relationship Id="rId1" Type="http://schemas.openxmlformats.org/officeDocument/2006/relationships/slide" Target="../slides/slide23.xml"/><Relationship Id="rId2" Type="http://schemas.openxmlformats.org/officeDocument/2006/relationships/notesMaster" Target="../notesMasters/notesMaster1.xml"/></Relationships>

</file>

<file path=ppt/notesSlides/_rels/notesSlide11.xml.rels><?xml version="1.0" encoding="UTF-8" standalone="yes"?><Relationships xmlns="http://schemas.openxmlformats.org/package/2006/relationships"><Relationship Id="rId1" Type="http://schemas.openxmlformats.org/officeDocument/2006/relationships/slide" Target="../slides/slide25.xml"/><Relationship Id="rId2" Type="http://schemas.openxmlformats.org/officeDocument/2006/relationships/notesMaster" Target="../notesMasters/notesMaster1.xml"/></Relationships>

</file>

<file path=ppt/notesSlides/_rels/notesSlide12.xml.rels><?xml version="1.0" encoding="UTF-8" standalone="yes"?><Relationships xmlns="http://schemas.openxmlformats.org/package/2006/relationships"><Relationship Id="rId1" Type="http://schemas.openxmlformats.org/officeDocument/2006/relationships/slide" Target="../slides/slide26.xml"/><Relationship Id="rId2" Type="http://schemas.openxmlformats.org/officeDocument/2006/relationships/notesMaster" Target="../notesMasters/notesMaster1.xml"/></Relationships>

</file>

<file path=ppt/notesSlides/_rels/notesSlide13.xml.rels><?xml version="1.0" encoding="UTF-8" standalone="yes"?><Relationships xmlns="http://schemas.openxmlformats.org/package/2006/relationships"><Relationship Id="rId1" Type="http://schemas.openxmlformats.org/officeDocument/2006/relationships/slide" Target="../slides/slide27.xml"/><Relationship Id="rId2" Type="http://schemas.openxmlformats.org/officeDocument/2006/relationships/notesMaster" Target="../notesMasters/notesMaster1.xml"/></Relationships>

</file>

<file path=ppt/notesSlides/_rels/notesSlide2.xml.rels><?xml version="1.0" encoding="UTF-8" standalone="yes"?><Relationships xmlns="http://schemas.openxmlformats.org/package/2006/relationships"><Relationship Id="rId1" Type="http://schemas.openxmlformats.org/officeDocument/2006/relationships/slide" Target="../slides/slide3.xml"/><Relationship Id="rId2" Type="http://schemas.openxmlformats.org/officeDocument/2006/relationships/notesMaster" Target="../notesMasters/notesMaster1.xml"/></Relationships>

</file>

<file path=ppt/notesSlides/_rels/notesSlide3.xml.rels><?xml version="1.0" encoding="UTF-8" standalone="yes"?><Relationships xmlns="http://schemas.openxmlformats.org/package/2006/relationships"><Relationship Id="rId1" Type="http://schemas.openxmlformats.org/officeDocument/2006/relationships/slide" Target="../slides/slide4.xml"/><Relationship Id="rId2" Type="http://schemas.openxmlformats.org/officeDocument/2006/relationships/notesMaster" Target="../notesMasters/notesMaster1.xml"/></Relationships>

</file>

<file path=ppt/notesSlides/_rels/notesSlide4.xml.rels><?xml version="1.0" encoding="UTF-8" standalone="yes"?><Relationships xmlns="http://schemas.openxmlformats.org/package/2006/relationships"><Relationship Id="rId1" Type="http://schemas.openxmlformats.org/officeDocument/2006/relationships/slide" Target="../slides/slide7.xml"/><Relationship Id="rId2" Type="http://schemas.openxmlformats.org/officeDocument/2006/relationships/notesMaster" Target="../notesMasters/notesMaster1.xml"/></Relationships>

</file>

<file path=ppt/notesSlides/_rels/notesSlide5.xml.rels><?xml version="1.0" encoding="UTF-8" standalone="yes"?><Relationships xmlns="http://schemas.openxmlformats.org/package/2006/relationships"><Relationship Id="rId1" Type="http://schemas.openxmlformats.org/officeDocument/2006/relationships/slide" Target="../slides/slide8.xml"/><Relationship Id="rId2" Type="http://schemas.openxmlformats.org/officeDocument/2006/relationships/notesMaster" Target="../notesMasters/notesMaster1.xml"/></Relationships>

</file>

<file path=ppt/notesSlides/_rels/notesSlide6.xml.rels><?xml version="1.0" encoding="UTF-8" standalone="yes"?><Relationships xmlns="http://schemas.openxmlformats.org/package/2006/relationships"><Relationship Id="rId1" Type="http://schemas.openxmlformats.org/officeDocument/2006/relationships/slide" Target="../slides/slide13.xml"/><Relationship Id="rId2" Type="http://schemas.openxmlformats.org/officeDocument/2006/relationships/notesMaster" Target="../notesMasters/notesMaster1.xml"/></Relationships>

</file>

<file path=ppt/notesSlides/_rels/notesSlide7.xml.rels><?xml version="1.0" encoding="UTF-8" standalone="yes"?><Relationships xmlns="http://schemas.openxmlformats.org/package/2006/relationships"><Relationship Id="rId1" Type="http://schemas.openxmlformats.org/officeDocument/2006/relationships/slide" Target="../slides/slide17.xml"/><Relationship Id="rId2" Type="http://schemas.openxmlformats.org/officeDocument/2006/relationships/notesMaster" Target="../notesMasters/notesMaster1.xml"/></Relationships>

</file>

<file path=ppt/notesSlides/_rels/notesSlide8.xml.rels><?xml version="1.0" encoding="UTF-8" standalone="yes"?><Relationships xmlns="http://schemas.openxmlformats.org/package/2006/relationships"><Relationship Id="rId1" Type="http://schemas.openxmlformats.org/officeDocument/2006/relationships/slide" Target="../slides/slide21.xml"/><Relationship Id="rId2" Type="http://schemas.openxmlformats.org/officeDocument/2006/relationships/notesMaster" Target="../notesMasters/notesMaster1.xml"/></Relationships>

</file>

<file path=ppt/notesSlides/_rels/notesSlide9.xml.rels><?xml version="1.0" encoding="UTF-8" standalone="yes"?><Relationships xmlns="http://schemas.openxmlformats.org/package/2006/relationships"><Relationship Id="rId1" Type="http://schemas.openxmlformats.org/officeDocument/2006/relationships/slide" Target="../slides/slide22.xml"/><Relationship Id="rId2"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47" name="Shape 147"/>
          <p:cNvSpPr/>
          <p:nvPr>
            <p:ph type="sldImg"/>
          </p:nvPr>
        </p:nvSpPr>
        <p:spPr>
          <a:prstGeom prst="rect">
            <a:avLst/>
          </a:prstGeom>
        </p:spPr>
        <p:txBody>
          <a:bodyPr/>
          <a:lstStyle/>
          <a:p>
            <a:pPr/>
          </a:p>
        </p:txBody>
      </p:sp>
      <p:sp>
        <p:nvSpPr>
          <p:cNvPr id="148" name="Shape 148"/>
          <p:cNvSpPr/>
          <p:nvPr>
            <p:ph type="body" sz="quarter" idx="1"/>
          </p:nvPr>
        </p:nvSpPr>
        <p:spPr>
          <a:prstGeom prst="rect">
            <a:avLst/>
          </a:prstGeom>
        </p:spPr>
        <p:txBody>
          <a:bodyPr/>
          <a:lstStyle/>
          <a:p>
            <a:pPr/>
            <a:r>
              <a:t>Un quadro normativo in evoluzione</a:t>
            </a: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95" name="Shape 295"/>
          <p:cNvSpPr/>
          <p:nvPr>
            <p:ph type="sldImg"/>
          </p:nvPr>
        </p:nvSpPr>
        <p:spPr>
          <a:prstGeom prst="rect">
            <a:avLst/>
          </a:prstGeom>
        </p:spPr>
        <p:txBody>
          <a:bodyPr/>
          <a:lstStyle/>
          <a:p>
            <a:pPr/>
          </a:p>
        </p:txBody>
      </p:sp>
      <p:sp>
        <p:nvSpPr>
          <p:cNvPr id="296" name="Shape 296"/>
          <p:cNvSpPr/>
          <p:nvPr>
            <p:ph type="body" sz="quarter" idx="1"/>
          </p:nvPr>
        </p:nvSpPr>
        <p:spPr>
          <a:prstGeom prst="rect">
            <a:avLst/>
          </a:prstGeom>
        </p:spPr>
        <p:txBody>
          <a:bodyPr/>
          <a:lstStyle/>
          <a:p>
            <a:pPr/>
            <a:r>
              <a:t>Il secondo principio è quello del valorizzare le informazioni ottenute dalla relazione con i diversi soggetti. «Valorizzare» significa soprattutto «dare valore» al fatto che il dato sia stato messo a disposizione restituendolo arricchito e mutato nella sua forma per dare una chiave di lettura ed una visione più ampia a coloro che hanno messo a in comune un pezzetto della realtà che gestiscono. In questo modo, attraverso il Portale, vogliamo creare un clima di collaborazione positivo e riconoscente verso i contributors.</a:t>
            </a: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305" name="Shape 305"/>
          <p:cNvSpPr/>
          <p:nvPr>
            <p:ph type="sldImg"/>
          </p:nvPr>
        </p:nvSpPr>
        <p:spPr>
          <a:prstGeom prst="rect">
            <a:avLst/>
          </a:prstGeom>
        </p:spPr>
        <p:txBody>
          <a:bodyPr/>
          <a:lstStyle/>
          <a:p>
            <a:pPr/>
          </a:p>
        </p:txBody>
      </p:sp>
      <p:sp>
        <p:nvSpPr>
          <p:cNvPr id="306" name="Shape 306"/>
          <p:cNvSpPr/>
          <p:nvPr>
            <p:ph type="body" sz="quarter" idx="1"/>
          </p:nvPr>
        </p:nvSpPr>
        <p:spPr>
          <a:prstGeom prst="rect">
            <a:avLst/>
          </a:prstGeom>
        </p:spPr>
        <p:txBody>
          <a:bodyPr/>
          <a:lstStyle/>
          <a:p>
            <a:pPr/>
            <a:r>
              <a:t>Memo su compliance: al 30.4 mancano molte Relazioni sul funzionamento; al 30.6 mandare Relazione sulla performance</a:t>
            </a: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316" name="Shape 316"/>
          <p:cNvSpPr/>
          <p:nvPr>
            <p:ph type="sldImg"/>
          </p:nvPr>
        </p:nvSpPr>
        <p:spPr>
          <a:prstGeom prst="rect">
            <a:avLst/>
          </a:prstGeom>
        </p:spPr>
        <p:txBody>
          <a:bodyPr/>
          <a:lstStyle/>
          <a:p>
            <a:pPr/>
          </a:p>
        </p:txBody>
      </p:sp>
      <p:sp>
        <p:nvSpPr>
          <p:cNvPr id="317" name="Shape 317"/>
          <p:cNvSpPr/>
          <p:nvPr>
            <p:ph type="body" sz="quarter" idx="1"/>
          </p:nvPr>
        </p:nvSpPr>
        <p:spPr>
          <a:prstGeom prst="rect">
            <a:avLst/>
          </a:prstGeom>
        </p:spPr>
        <p:txBody>
          <a:bodyPr/>
          <a:lstStyle/>
          <a:p>
            <a:pPr/>
            <a:r>
              <a:t>Il Terzo principio è fare entrare in contatto. Il Portale può diventare lo strumento (un concentratore, un hub) che veicola le informazioni attraverso il mondo della performance (un vero e proprio broker). In questo modo si normalizzano le modalità, la struttura e la tempistica delle informazioni. Una volta creato questa «knowledge management system» il tutto può essere messo in rete, anche con altri soggetti valutatori, per aumentare esponenzialmente le possibilità dei singoli soggetti. </a:t>
            </a:r>
          </a:p>
          <a:p>
            <a:pPr/>
            <a:r>
              <a:t>La condivisione delle informazioni di nuovo secondo il primo principio avverrà attraverso ambienti virtuali di collaborazione.</a:t>
            </a: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327" name="Shape 327"/>
          <p:cNvSpPr/>
          <p:nvPr>
            <p:ph type="sldImg"/>
          </p:nvPr>
        </p:nvSpPr>
        <p:spPr>
          <a:prstGeom prst="rect">
            <a:avLst/>
          </a:prstGeom>
        </p:spPr>
        <p:txBody>
          <a:bodyPr/>
          <a:lstStyle/>
          <a:p>
            <a:pPr/>
          </a:p>
        </p:txBody>
      </p:sp>
      <p:sp>
        <p:nvSpPr>
          <p:cNvPr id="328" name="Shape 328"/>
          <p:cNvSpPr/>
          <p:nvPr>
            <p:ph type="body" sz="quarter" idx="1"/>
          </p:nvPr>
        </p:nvSpPr>
        <p:spPr>
          <a:prstGeom prst="rect">
            <a:avLst/>
          </a:prstGeom>
        </p:spPr>
        <p:txBody>
          <a:bodyPr/>
          <a:lstStyle/>
          <a:p>
            <a:pPr/>
            <a:r>
              <a:t>Il Portale non è tale se non può essere utilizzato da chiunque. Il principio che sottende questo è la possibilità di fare tutto in autonomia senza alcuna interazione con altri operatori. Questo principio consente di limitare al massimo le attività a basso valore aggiunto e soprattutto rende il sistema «proattivo» automatizzando tutte quelle attività che prima richiedevano la richiesta specifica da parte dell’utente.</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53" name="Shape 153"/>
          <p:cNvSpPr/>
          <p:nvPr>
            <p:ph type="sldImg"/>
          </p:nvPr>
        </p:nvSpPr>
        <p:spPr>
          <a:prstGeom prst="rect">
            <a:avLst/>
          </a:prstGeom>
        </p:spPr>
        <p:txBody>
          <a:bodyPr/>
          <a:lstStyle/>
          <a:p>
            <a:pPr/>
          </a:p>
        </p:txBody>
      </p:sp>
      <p:sp>
        <p:nvSpPr>
          <p:cNvPr id="154" name="Shape 154"/>
          <p:cNvSpPr/>
          <p:nvPr>
            <p:ph type="body" sz="quarter" idx="1"/>
          </p:nvPr>
        </p:nvSpPr>
        <p:spPr>
          <a:prstGeom prst="rect">
            <a:avLst/>
          </a:prstGeom>
        </p:spPr>
        <p:txBody>
          <a:bodyPr/>
          <a:lstStyle/>
          <a:p>
            <a:pPr/>
            <a:r>
              <a:t>Come interpretiamo il ruolo di indirizzo e coordinamento del DFP?</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59" name="Shape 159"/>
          <p:cNvSpPr/>
          <p:nvPr>
            <p:ph type="sldImg"/>
          </p:nvPr>
        </p:nvSpPr>
        <p:spPr>
          <a:prstGeom prst="rect">
            <a:avLst/>
          </a:prstGeom>
        </p:spPr>
        <p:txBody>
          <a:bodyPr/>
          <a:lstStyle/>
          <a:p>
            <a:pPr/>
          </a:p>
        </p:txBody>
      </p:sp>
      <p:sp>
        <p:nvSpPr>
          <p:cNvPr id="160" name="Shape 160"/>
          <p:cNvSpPr/>
          <p:nvPr>
            <p:ph type="body" sz="quarter" idx="1"/>
          </p:nvPr>
        </p:nvSpPr>
        <p:spPr>
          <a:prstGeom prst="rect">
            <a:avLst/>
          </a:prstGeom>
        </p:spPr>
        <p:txBody>
          <a:bodyPr/>
          <a:lstStyle/>
          <a:p>
            <a:pPr/>
            <a:r>
              <a:t>Occorre fare in  modo che il ciclo e il Piano non siano solo un adempimento, ma diventino strumenti di pianificazione e programmazione per migliorare l’attiività delle PA. Tre finalità</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73" name="Shape 173"/>
          <p:cNvSpPr/>
          <p:nvPr>
            <p:ph type="sldImg"/>
          </p:nvPr>
        </p:nvSpPr>
        <p:spPr>
          <a:prstGeom prst="rect">
            <a:avLst/>
          </a:prstGeom>
        </p:spPr>
        <p:txBody>
          <a:bodyPr/>
          <a:lstStyle/>
          <a:p>
            <a:pPr/>
          </a:p>
        </p:txBody>
      </p:sp>
      <p:sp>
        <p:nvSpPr>
          <p:cNvPr id="174" name="Shape 174"/>
          <p:cNvSpPr/>
          <p:nvPr>
            <p:ph type="body" sz="quarter" idx="1"/>
          </p:nvPr>
        </p:nvSpPr>
        <p:spPr>
          <a:prstGeom prst="rect">
            <a:avLst/>
          </a:prstGeom>
        </p:spPr>
        <p:txBody>
          <a:bodyPr/>
          <a:lstStyle/>
          <a:p>
            <a:pPr/>
            <a:r>
              <a:t>LG Sistemi: misurazione e valutazione (attività diverse) della PO e della PI</a:t>
            </a:r>
          </a:p>
          <a:p>
            <a:pPr/>
            <a:r>
              <a:t>LG OIV: profili organizzativi e funzionali</a:t>
            </a:r>
          </a:p>
          <a:p>
            <a:pPr/>
            <a:r>
              <a:t>LG Relazione: speculari alla LG Piano</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79" name="Shape 179"/>
          <p:cNvSpPr/>
          <p:nvPr>
            <p:ph type="sldImg"/>
          </p:nvPr>
        </p:nvSpPr>
        <p:spPr>
          <a:prstGeom prst="rect">
            <a:avLst/>
          </a:prstGeom>
        </p:spPr>
        <p:txBody>
          <a:bodyPr/>
          <a:lstStyle/>
          <a:p>
            <a:pPr/>
          </a:p>
        </p:txBody>
      </p:sp>
      <p:sp>
        <p:nvSpPr>
          <p:cNvPr id="180" name="Shape 180"/>
          <p:cNvSpPr/>
          <p:nvPr>
            <p:ph type="body" sz="quarter" idx="1"/>
          </p:nvPr>
        </p:nvSpPr>
        <p:spPr>
          <a:prstGeom prst="rect">
            <a:avLst/>
          </a:prstGeom>
        </p:spPr>
        <p:txBody>
          <a:bodyPr/>
          <a:lstStyle/>
          <a:p>
            <a:pPr/>
            <a:r>
              <a:t>L’emanazione di LG e l’avvio dei laboratori per gli enti territoriali sono subordinati all’intesa di cui all’art. 3, comma 4, del d.P.R. 105/2016</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31" name="Shape 231"/>
          <p:cNvSpPr/>
          <p:nvPr>
            <p:ph type="sldImg"/>
          </p:nvPr>
        </p:nvSpPr>
        <p:spPr>
          <a:prstGeom prst="rect">
            <a:avLst/>
          </a:prstGeom>
        </p:spPr>
        <p:txBody>
          <a:bodyPr/>
          <a:lstStyle/>
          <a:p>
            <a:pPr/>
          </a:p>
        </p:txBody>
      </p:sp>
      <p:sp>
        <p:nvSpPr>
          <p:cNvPr id="232" name="Shape 232"/>
          <p:cNvSpPr/>
          <p:nvPr>
            <p:ph type="body" sz="quarter" idx="1"/>
          </p:nvPr>
        </p:nvSpPr>
        <p:spPr>
          <a:prstGeom prst="rect">
            <a:avLst/>
          </a:prstGeom>
        </p:spPr>
        <p:txBody>
          <a:bodyPr/>
          <a:lstStyle/>
          <a:p>
            <a:pPr/>
            <a:r>
              <a:t>Elenco presidio indipendenza e professionalita</a:t>
            </a:r>
          </a:p>
          <a:p>
            <a:pPr/>
            <a:r>
              <a:t>2 filtri: Elenco e Procedura comparativa </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51" name="Shape 251"/>
          <p:cNvSpPr/>
          <p:nvPr>
            <p:ph type="sldImg"/>
          </p:nvPr>
        </p:nvSpPr>
        <p:spPr>
          <a:prstGeom prst="rect">
            <a:avLst/>
          </a:prstGeom>
        </p:spPr>
        <p:txBody>
          <a:bodyPr/>
          <a:lstStyle/>
          <a:p>
            <a:pPr/>
          </a:p>
        </p:txBody>
      </p:sp>
      <p:sp>
        <p:nvSpPr>
          <p:cNvPr id="252" name="Shape 252"/>
          <p:cNvSpPr/>
          <p:nvPr>
            <p:ph type="body" sz="quarter" idx="1"/>
          </p:nvPr>
        </p:nvSpPr>
        <p:spPr>
          <a:prstGeom prst="rect">
            <a:avLst/>
          </a:prstGeom>
        </p:spPr>
        <p:txBody>
          <a:bodyPr/>
          <a:lstStyle/>
          <a:p>
            <a:pPr/>
            <a:r>
              <a:t>Il Portale delle Performance nasce come una «vetrina» della documentazione prodotta dalle Amministrazioni nell’adempimento degli obblighi del Ciclo della Performance. Il contenuto informativo «utilizzabile» era scarso e non organizzato in maniera da poterlo utilizzare in maniera sinergica con altre forme di informazioni. Inoltre la bassa percentuale di «compliance» informativa dava come risultato una sostanziale cecità degli operatori sul fenomeno Performance.</a:t>
            </a:r>
          </a:p>
          <a:p>
            <a:pPr/>
            <a:r>
              <a:t>La possibilità di consultazione era limitata solo ai documenti ed alla normativa di settore.</a:t>
            </a: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77" name="Shape 277"/>
          <p:cNvSpPr/>
          <p:nvPr>
            <p:ph type="sldImg"/>
          </p:nvPr>
        </p:nvSpPr>
        <p:spPr>
          <a:prstGeom prst="rect">
            <a:avLst/>
          </a:prstGeom>
        </p:spPr>
        <p:txBody>
          <a:bodyPr/>
          <a:lstStyle/>
          <a:p>
            <a:pPr/>
          </a:p>
        </p:txBody>
      </p:sp>
      <p:sp>
        <p:nvSpPr>
          <p:cNvPr id="278" name="Shape 278"/>
          <p:cNvSpPr/>
          <p:nvPr>
            <p:ph type="body" sz="quarter" idx="1"/>
          </p:nvPr>
        </p:nvSpPr>
        <p:spPr>
          <a:prstGeom prst="rect">
            <a:avLst/>
          </a:prstGeom>
        </p:spPr>
        <p:txBody>
          <a:bodyPr/>
          <a:lstStyle/>
          <a:p>
            <a:pPr/>
            <a:r>
              <a:t>Lo sforzo dell’Ufficio si sta concentrando sulle seguenti direttrici: organizzare la struttura dei dati in maniera da rendere possibile un loro collegamento naturale ad altre sorgenti di informazioni già disponibili; realizzare dei processi virtuosi di interscambio che consentano l’acquisizione di altre informazioni senza aggravare le strutture coinvolte;  mettere a disposizione delle amministrazioni strumenti che consentano una più efficace gestione del cambiamento; ideare, progettare e realizzare servizi che rendano il Portale interessante e utile a coloro che lavorano in questo specifico settore dell’attività amministrativa.  </a:t>
            </a: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85" name="Shape 285"/>
          <p:cNvSpPr/>
          <p:nvPr>
            <p:ph type="sldImg"/>
          </p:nvPr>
        </p:nvSpPr>
        <p:spPr>
          <a:prstGeom prst="rect">
            <a:avLst/>
          </a:prstGeom>
        </p:spPr>
        <p:txBody>
          <a:bodyPr/>
          <a:lstStyle/>
          <a:p>
            <a:pPr/>
          </a:p>
        </p:txBody>
      </p:sp>
      <p:sp>
        <p:nvSpPr>
          <p:cNvPr id="286" name="Shape 286"/>
          <p:cNvSpPr/>
          <p:nvPr>
            <p:ph type="body" sz="quarter" idx="1"/>
          </p:nvPr>
        </p:nvSpPr>
        <p:spPr>
          <a:prstGeom prst="rect">
            <a:avLst/>
          </a:prstGeom>
        </p:spPr>
        <p:txBody>
          <a:bodyPr/>
          <a:lstStyle/>
          <a:p>
            <a:pPr/>
            <a:r>
              <a:t>Per realizzare tutto ciò il Portale si sta evolvendo seguendo dei principi ispiratori. Il primo principio è quello di utilizzare ogni momento di contatto per acquisire informazioni. L’erogazione di servizi, come ad esempio la pubblicazione sul Portale della Performance degli avvisi di selezione, diventa l’occasione a volte per creare un «primo contatto» e raccogliere dei dati necessari a far partire una relazione robusta e soddisfacente per entrambe le parti.</a:t>
            </a:r>
          </a:p>
        </p:txBody>
      </p:sp>
    </p:spTree>
  </p:cSld>
  <p:clrMapOvr>
    <a:masterClrMapping/>
  </p:clrMapOvr>
</p:notes>
</file>

<file path=ppt/slideLayouts/_rels/slideLayout1.xml.rels><?xml version="1.0" encoding="UTF-8" standalone="yes"?><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10.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2.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showMasterSp="0" showMasterPhAnim="1">
  <p:cSld name="Diapositiva titolo">
    <p:spTree>
      <p:nvGrpSpPr>
        <p:cNvPr id="1" name=""/>
        <p:cNvGrpSpPr/>
        <p:nvPr/>
      </p:nvGrpSpPr>
      <p:grpSpPr>
        <a:xfrm>
          <a:off x="0" y="0"/>
          <a:ext cx="0" cy="0"/>
          <a:chOff x="0" y="0"/>
          <a:chExt cx="0" cy="0"/>
        </a:xfrm>
      </p:grpSpPr>
      <p:sp>
        <p:nvSpPr>
          <p:cNvPr id="15" name="Rettangolo 9"/>
          <p:cNvSpPr/>
          <p:nvPr/>
        </p:nvSpPr>
        <p:spPr>
          <a:xfrm>
            <a:off x="0" y="6246812"/>
            <a:ext cx="9144000" cy="617540"/>
          </a:xfrm>
          <a:prstGeom prst="rect">
            <a:avLst/>
          </a:prstGeom>
          <a:solidFill>
            <a:srgbClr val="1257BD"/>
          </a:solidFill>
          <a:ln>
            <a:solidFill>
              <a:srgbClr val="4A7EBB"/>
            </a:solidFill>
          </a:ln>
          <a:effectLst>
            <a:outerShdw sx="100000" sy="100000" kx="0" ky="0" algn="b" rotWithShape="0" blurRad="38100" dist="23000" dir="5400000">
              <a:srgbClr val="000000">
                <a:alpha val="35000"/>
              </a:srgbClr>
            </a:outerShdw>
          </a:effectLst>
        </p:spPr>
        <p:txBody>
          <a:bodyPr lIns="45718" tIns="45718" rIns="45718" bIns="45718" anchor="ctr"/>
          <a:lstStyle/>
          <a:p>
            <a:pPr algn="ctr">
              <a:defRPr>
                <a:solidFill>
                  <a:srgbClr val="FFFFFF"/>
                </a:solidFill>
              </a:defRPr>
            </a:pPr>
          </a:p>
        </p:txBody>
      </p:sp>
      <p:sp>
        <p:nvSpPr>
          <p:cNvPr id="16" name="Rettangolo 8"/>
          <p:cNvSpPr/>
          <p:nvPr/>
        </p:nvSpPr>
        <p:spPr>
          <a:xfrm>
            <a:off x="0" y="0"/>
            <a:ext cx="9144000" cy="1511300"/>
          </a:xfrm>
          <a:prstGeom prst="rect">
            <a:avLst/>
          </a:prstGeom>
          <a:solidFill>
            <a:srgbClr val="1257BD"/>
          </a:solidFill>
          <a:ln>
            <a:solidFill>
              <a:srgbClr val="4A7EBB"/>
            </a:solidFill>
          </a:ln>
          <a:effectLst>
            <a:outerShdw sx="100000" sy="100000" kx="0" ky="0" algn="b" rotWithShape="0" blurRad="38100" dist="23000" dir="5400000">
              <a:srgbClr val="000000">
                <a:alpha val="35000"/>
              </a:srgbClr>
            </a:outerShdw>
          </a:effectLst>
        </p:spPr>
        <p:txBody>
          <a:bodyPr lIns="45718" tIns="45718" rIns="45718" bIns="45718" anchor="ctr"/>
          <a:lstStyle/>
          <a:p>
            <a:pPr algn="ctr">
              <a:defRPr>
                <a:solidFill>
                  <a:srgbClr val="FFFFFF"/>
                </a:solidFill>
              </a:defRPr>
            </a:pPr>
          </a:p>
        </p:txBody>
      </p:sp>
      <p:pic>
        <p:nvPicPr>
          <p:cNvPr id="17" name="Immagine 10" descr="Immagine 10"/>
          <p:cNvPicPr>
            <a:picLocks noChangeAspect="1"/>
          </p:cNvPicPr>
          <p:nvPr/>
        </p:nvPicPr>
        <p:blipFill>
          <a:blip r:embed="rId2">
            <a:extLst/>
          </a:blip>
          <a:stretch>
            <a:fillRect/>
          </a:stretch>
        </p:blipFill>
        <p:spPr>
          <a:xfrm>
            <a:off x="330200" y="185737"/>
            <a:ext cx="1041400" cy="1157289"/>
          </a:xfrm>
          <a:prstGeom prst="rect">
            <a:avLst/>
          </a:prstGeom>
          <a:ln w="12700">
            <a:miter lim="400000"/>
          </a:ln>
        </p:spPr>
      </p:pic>
      <p:sp>
        <p:nvSpPr>
          <p:cNvPr id="18" name="CasellaDiTesto 11"/>
          <p:cNvSpPr txBox="1"/>
          <p:nvPr/>
        </p:nvSpPr>
        <p:spPr>
          <a:xfrm>
            <a:off x="1419225" y="279399"/>
            <a:ext cx="6624638" cy="1310637"/>
          </a:xfrm>
          <a:prstGeom prst="rect">
            <a:avLst/>
          </a:prstGeom>
          <a:ln w="12700">
            <a:miter lim="400000"/>
          </a:ln>
          <a:extLst>
            <a:ext uri="{C572A759-6A51-4108-AA02-DFA0A04FC94B}">
              <ma14:wrappingTextBoxFlag xmlns:ma14="http://schemas.microsoft.com/office/mac/drawingml/2011/main" val="1"/>
            </a:ext>
          </a:extLst>
        </p:spPr>
        <p:txBody>
          <a:bodyPr lIns="45718" tIns="45718" rIns="45718" bIns="45718">
            <a:spAutoFit/>
          </a:bodyPr>
          <a:lstStyle/>
          <a:p>
            <a:pPr>
              <a:defRPr sz="2800">
                <a:solidFill>
                  <a:srgbClr val="FFFFFF"/>
                </a:solidFill>
              </a:defRPr>
            </a:pPr>
            <a:r>
              <a:t>Dipartimento Funzione Pubblica</a:t>
            </a:r>
          </a:p>
          <a:p>
            <a:pPr>
              <a:defRPr sz="2800">
                <a:solidFill>
                  <a:srgbClr val="FFFFFF"/>
                </a:solidFill>
              </a:defRPr>
            </a:pPr>
            <a:r>
              <a:t>Ufficio per la valutazione della performance</a:t>
            </a:r>
          </a:p>
        </p:txBody>
      </p:sp>
      <p:sp>
        <p:nvSpPr>
          <p:cNvPr id="19" name="Testo titolo"/>
          <p:cNvSpPr txBox="1"/>
          <p:nvPr>
            <p:ph type="title"/>
          </p:nvPr>
        </p:nvSpPr>
        <p:spPr>
          <a:xfrm>
            <a:off x="685800" y="2130425"/>
            <a:ext cx="7772400" cy="1470025"/>
          </a:xfrm>
          <a:prstGeom prst="rect">
            <a:avLst/>
          </a:prstGeom>
        </p:spPr>
        <p:txBody>
          <a:bodyPr/>
          <a:lstStyle>
            <a:lvl1pPr>
              <a:defRPr>
                <a:solidFill>
                  <a:srgbClr val="1257BD"/>
                </a:solidFill>
              </a:defRPr>
            </a:lvl1pPr>
          </a:lstStyle>
          <a:p>
            <a:pPr/>
            <a:r>
              <a:t>Testo titolo</a:t>
            </a:r>
          </a:p>
        </p:txBody>
      </p:sp>
      <p:sp>
        <p:nvSpPr>
          <p:cNvPr id="20" name="Corpo livello uno…"/>
          <p:cNvSpPr txBox="1"/>
          <p:nvPr>
            <p:ph type="body" sz="quarter" idx="1"/>
          </p:nvPr>
        </p:nvSpPr>
        <p:spPr>
          <a:xfrm>
            <a:off x="1371600" y="3886200"/>
            <a:ext cx="6400800" cy="1752600"/>
          </a:xfrm>
          <a:prstGeom prst="rect">
            <a:avLst/>
          </a:prstGeom>
        </p:spPr>
        <p:txBody>
          <a:bodyPr/>
          <a:lstStyle>
            <a:lvl1pPr marL="0" indent="0" algn="ctr">
              <a:buSzTx/>
              <a:buFontTx/>
              <a:buNone/>
              <a:defRPr>
                <a:solidFill>
                  <a:srgbClr val="888888"/>
                </a:solidFill>
              </a:defRPr>
            </a:lvl1pPr>
            <a:lvl2pPr marL="0" indent="0" algn="ctr">
              <a:buSzTx/>
              <a:buFontTx/>
              <a:buNone/>
              <a:defRPr>
                <a:solidFill>
                  <a:srgbClr val="888888"/>
                </a:solidFill>
              </a:defRPr>
            </a:lvl2pPr>
            <a:lvl3pPr marL="0" indent="0" algn="ctr">
              <a:buSzTx/>
              <a:buFontTx/>
              <a:buNone/>
              <a:defRPr>
                <a:solidFill>
                  <a:srgbClr val="888888"/>
                </a:solidFill>
              </a:defRPr>
            </a:lvl3pPr>
            <a:lvl4pPr marL="0" indent="0" algn="ctr">
              <a:buSzTx/>
              <a:buFontTx/>
              <a:buNone/>
              <a:defRPr>
                <a:solidFill>
                  <a:srgbClr val="888888"/>
                </a:solidFill>
              </a:defRPr>
            </a:lvl4pPr>
            <a:lvl5pPr marL="0" indent="0" algn="ctr">
              <a:buSzTx/>
              <a:buFontTx/>
              <a:buNone/>
              <a:defRPr>
                <a:solidFill>
                  <a:srgbClr val="888888"/>
                </a:solidFill>
              </a:defRPr>
            </a:lvl5pPr>
          </a:lstStyle>
          <a:p>
            <a:pPr/>
            <a:r>
              <a:t>Corpo livello uno</a:t>
            </a:r>
          </a:p>
          <a:p>
            <a:pPr lvl="1"/>
            <a:r>
              <a:t>Corpo livello due</a:t>
            </a:r>
          </a:p>
          <a:p>
            <a:pPr lvl="2"/>
            <a:r>
              <a:t>Corpo livello tre</a:t>
            </a:r>
          </a:p>
          <a:p>
            <a:pPr lvl="3"/>
            <a:r>
              <a:t>Corpo livello quattro</a:t>
            </a:r>
          </a:p>
          <a:p>
            <a:pPr lvl="4"/>
            <a:r>
              <a:t>Corpo livello cinque</a:t>
            </a:r>
          </a:p>
        </p:txBody>
      </p:sp>
      <p:sp>
        <p:nvSpPr>
          <p:cNvPr id="21" name="Numero diapositiva"/>
          <p:cNvSpPr txBox="1"/>
          <p:nvPr>
            <p:ph type="sldNum" sz="quarter" idx="2"/>
          </p:nvPr>
        </p:nvSpPr>
        <p:spPr>
          <a:xfrm>
            <a:off x="6270471" y="6221732"/>
            <a:ext cx="282730" cy="269237"/>
          </a:xfrm>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0.xml><?xml version="1.0" encoding="utf-8"?>
<p:sldLayout xmlns:a="http://schemas.openxmlformats.org/drawingml/2006/main" xmlns:r="http://schemas.openxmlformats.org/officeDocument/2006/relationships" xmlns:p="http://schemas.openxmlformats.org/presentationml/2006/main" type="tx" showMasterSp="1" showMasterPhAnim="1">
  <p:cSld name="Titolo e testo verticale">
    <p:spTree>
      <p:nvGrpSpPr>
        <p:cNvPr id="1" name=""/>
        <p:cNvGrpSpPr/>
        <p:nvPr/>
      </p:nvGrpSpPr>
      <p:grpSpPr>
        <a:xfrm>
          <a:off x="0" y="0"/>
          <a:ext cx="0" cy="0"/>
          <a:chOff x="0" y="0"/>
          <a:chExt cx="0" cy="0"/>
        </a:xfrm>
      </p:grpSpPr>
      <p:sp>
        <p:nvSpPr>
          <p:cNvPr id="105" name="Testo titolo"/>
          <p:cNvSpPr txBox="1"/>
          <p:nvPr>
            <p:ph type="title"/>
          </p:nvPr>
        </p:nvSpPr>
        <p:spPr>
          <a:prstGeom prst="rect">
            <a:avLst/>
          </a:prstGeom>
        </p:spPr>
        <p:txBody>
          <a:bodyPr/>
          <a:lstStyle/>
          <a:p>
            <a:pPr/>
            <a:r>
              <a:t>Testo titolo</a:t>
            </a:r>
          </a:p>
        </p:txBody>
      </p:sp>
      <p:sp>
        <p:nvSpPr>
          <p:cNvPr id="106" name="Corpo livello uno…"/>
          <p:cNvSpPr txBox="1"/>
          <p:nvPr>
            <p:ph type="body" idx="1"/>
          </p:nvPr>
        </p:nvSpPr>
        <p:spPr>
          <a:prstGeom prst="rect">
            <a:avLst/>
          </a:prstGeom>
        </p:spPr>
        <p:txBody>
          <a:bodyPr/>
          <a:lstStyle/>
          <a:p>
            <a:pPr/>
            <a:r>
              <a:t>Corpo livello uno</a:t>
            </a:r>
          </a:p>
          <a:p>
            <a:pPr lvl="1"/>
            <a:r>
              <a:t>Corpo livello due</a:t>
            </a:r>
          </a:p>
          <a:p>
            <a:pPr lvl="2"/>
            <a:r>
              <a:t>Corpo livello tre</a:t>
            </a:r>
          </a:p>
          <a:p>
            <a:pPr lvl="3"/>
            <a:r>
              <a:t>Corpo livello quattro</a:t>
            </a:r>
          </a:p>
          <a:p>
            <a:pPr lvl="4"/>
            <a:r>
              <a:t>Corpo livello cinque</a:t>
            </a:r>
          </a:p>
        </p:txBody>
      </p:sp>
      <p:sp>
        <p:nvSpPr>
          <p:cNvPr id="107" name="Numero diapositiva"/>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1.xml><?xml version="1.0" encoding="utf-8"?>
<p:sldLayout xmlns:a="http://schemas.openxmlformats.org/drawingml/2006/main" xmlns:r="http://schemas.openxmlformats.org/officeDocument/2006/relationships" xmlns:p="http://schemas.openxmlformats.org/presentationml/2006/main" type="tx" showMasterSp="0" showMasterPhAnim="1">
  <p:cSld name="Titolo verticale e testo">
    <p:spTree>
      <p:nvGrpSpPr>
        <p:cNvPr id="1" name=""/>
        <p:cNvGrpSpPr/>
        <p:nvPr/>
      </p:nvGrpSpPr>
      <p:grpSpPr>
        <a:xfrm>
          <a:off x="0" y="0"/>
          <a:ext cx="0" cy="0"/>
          <a:chOff x="0" y="0"/>
          <a:chExt cx="0" cy="0"/>
        </a:xfrm>
      </p:grpSpPr>
      <p:sp>
        <p:nvSpPr>
          <p:cNvPr id="114" name="Rettangolo 9"/>
          <p:cNvSpPr/>
          <p:nvPr/>
        </p:nvSpPr>
        <p:spPr>
          <a:xfrm>
            <a:off x="0" y="6246812"/>
            <a:ext cx="9144000" cy="617540"/>
          </a:xfrm>
          <a:prstGeom prst="rect">
            <a:avLst/>
          </a:prstGeom>
          <a:solidFill>
            <a:srgbClr val="1257BD"/>
          </a:solidFill>
          <a:ln>
            <a:solidFill>
              <a:srgbClr val="4A7EBB"/>
            </a:solidFill>
          </a:ln>
          <a:effectLst>
            <a:outerShdw sx="100000" sy="100000" kx="0" ky="0" algn="b" rotWithShape="0" blurRad="38100" dist="23000" dir="5400000">
              <a:srgbClr val="000000">
                <a:alpha val="35000"/>
              </a:srgbClr>
            </a:outerShdw>
          </a:effectLst>
        </p:spPr>
        <p:txBody>
          <a:bodyPr lIns="45718" tIns="45718" rIns="45718" bIns="45718" anchor="ctr"/>
          <a:lstStyle/>
          <a:p>
            <a:pPr algn="ctr">
              <a:defRPr>
                <a:solidFill>
                  <a:srgbClr val="FFFFFF"/>
                </a:solidFill>
              </a:defRPr>
            </a:pPr>
          </a:p>
        </p:txBody>
      </p:sp>
      <p:sp>
        <p:nvSpPr>
          <p:cNvPr id="115" name="Rettangolo 8"/>
          <p:cNvSpPr/>
          <p:nvPr/>
        </p:nvSpPr>
        <p:spPr>
          <a:xfrm>
            <a:off x="0" y="0"/>
            <a:ext cx="9144000" cy="1511300"/>
          </a:xfrm>
          <a:prstGeom prst="rect">
            <a:avLst/>
          </a:prstGeom>
          <a:solidFill>
            <a:srgbClr val="1257BD"/>
          </a:solidFill>
          <a:ln>
            <a:solidFill>
              <a:srgbClr val="4A7EBB"/>
            </a:solidFill>
          </a:ln>
          <a:effectLst>
            <a:outerShdw sx="100000" sy="100000" kx="0" ky="0" algn="b" rotWithShape="0" blurRad="38100" dist="23000" dir="5400000">
              <a:srgbClr val="000000">
                <a:alpha val="35000"/>
              </a:srgbClr>
            </a:outerShdw>
          </a:effectLst>
        </p:spPr>
        <p:txBody>
          <a:bodyPr lIns="45718" tIns="45718" rIns="45718" bIns="45718" anchor="ctr"/>
          <a:lstStyle/>
          <a:p>
            <a:pPr algn="ctr">
              <a:defRPr>
                <a:solidFill>
                  <a:srgbClr val="FFFFFF"/>
                </a:solidFill>
              </a:defRPr>
            </a:pPr>
          </a:p>
        </p:txBody>
      </p:sp>
      <p:pic>
        <p:nvPicPr>
          <p:cNvPr id="116" name="Immagine 3" descr="Immagine 3"/>
          <p:cNvPicPr>
            <a:picLocks noChangeAspect="1"/>
          </p:cNvPicPr>
          <p:nvPr/>
        </p:nvPicPr>
        <p:blipFill>
          <a:blip r:embed="rId2">
            <a:extLst/>
          </a:blip>
          <a:stretch>
            <a:fillRect/>
          </a:stretch>
        </p:blipFill>
        <p:spPr>
          <a:xfrm>
            <a:off x="8166099" y="413253"/>
            <a:ext cx="520704" cy="578559"/>
          </a:xfrm>
          <a:prstGeom prst="rect">
            <a:avLst/>
          </a:prstGeom>
          <a:ln w="12700">
            <a:miter lim="400000"/>
          </a:ln>
        </p:spPr>
      </p:pic>
      <p:sp>
        <p:nvSpPr>
          <p:cNvPr id="117" name="CasellaDiTesto 11"/>
          <p:cNvSpPr txBox="1"/>
          <p:nvPr/>
        </p:nvSpPr>
        <p:spPr>
          <a:xfrm rot="5400000">
            <a:off x="6530500" y="-8412"/>
            <a:ext cx="1455740" cy="1513837"/>
          </a:xfrm>
          <a:prstGeom prst="rect">
            <a:avLst/>
          </a:prstGeom>
          <a:ln w="12700">
            <a:miter lim="400000"/>
          </a:ln>
          <a:extLst>
            <a:ext uri="{C572A759-6A51-4108-AA02-DFA0A04FC94B}">
              <ma14:wrappingTextBoxFlag xmlns:ma14="http://schemas.microsoft.com/office/mac/drawingml/2011/main" val="1"/>
            </a:ext>
          </a:extLst>
        </p:spPr>
        <p:txBody>
          <a:bodyPr lIns="45718" tIns="45718" rIns="45718" bIns="45718">
            <a:spAutoFit/>
          </a:bodyPr>
          <a:lstStyle/>
          <a:p>
            <a:pPr algn="ctr">
              <a:defRPr sz="1400">
                <a:solidFill>
                  <a:srgbClr val="FFFFFF"/>
                </a:solidFill>
              </a:defRPr>
            </a:pPr>
            <a:r>
              <a:t>Dipartimento Funzione Pubblica</a:t>
            </a:r>
          </a:p>
          <a:p>
            <a:pPr algn="ctr">
              <a:defRPr sz="1400">
                <a:solidFill>
                  <a:srgbClr val="FFFFFF"/>
                </a:solidFill>
              </a:defRPr>
            </a:pPr>
            <a:r>
              <a:t>Ufficio per la valutazione della performance</a:t>
            </a:r>
          </a:p>
        </p:txBody>
      </p:sp>
      <p:sp>
        <p:nvSpPr>
          <p:cNvPr id="118" name="Testo titolo"/>
          <p:cNvSpPr txBox="1"/>
          <p:nvPr>
            <p:ph type="title"/>
          </p:nvPr>
        </p:nvSpPr>
        <p:spPr>
          <a:xfrm>
            <a:off x="6629400" y="1669143"/>
            <a:ext cx="2057400" cy="4457020"/>
          </a:xfrm>
          <a:prstGeom prst="rect">
            <a:avLst/>
          </a:prstGeom>
        </p:spPr>
        <p:txBody>
          <a:bodyPr/>
          <a:lstStyle>
            <a:lvl1pPr>
              <a:defRPr>
                <a:solidFill>
                  <a:srgbClr val="1257BD"/>
                </a:solidFill>
              </a:defRPr>
            </a:lvl1pPr>
          </a:lstStyle>
          <a:p>
            <a:pPr/>
            <a:r>
              <a:t>Testo titolo</a:t>
            </a:r>
          </a:p>
        </p:txBody>
      </p:sp>
      <p:sp>
        <p:nvSpPr>
          <p:cNvPr id="119" name="Corpo livello uno…"/>
          <p:cNvSpPr txBox="1"/>
          <p:nvPr>
            <p:ph type="body" idx="1"/>
          </p:nvPr>
        </p:nvSpPr>
        <p:spPr>
          <a:xfrm>
            <a:off x="457200" y="1669143"/>
            <a:ext cx="6019800" cy="4457020"/>
          </a:xfrm>
          <a:prstGeom prst="rect">
            <a:avLst/>
          </a:prstGeom>
        </p:spPr>
        <p:txBody>
          <a:bodyPr/>
          <a:lstStyle/>
          <a:p>
            <a:pPr/>
            <a:r>
              <a:t>Corpo livello uno</a:t>
            </a:r>
          </a:p>
          <a:p>
            <a:pPr lvl="1"/>
            <a:r>
              <a:t>Corpo livello due</a:t>
            </a:r>
          </a:p>
          <a:p>
            <a:pPr lvl="2"/>
            <a:r>
              <a:t>Corpo livello tre</a:t>
            </a:r>
          </a:p>
          <a:p>
            <a:pPr lvl="3"/>
            <a:r>
              <a:t>Corpo livello quattro</a:t>
            </a:r>
          </a:p>
          <a:p>
            <a:pPr lvl="4"/>
            <a:r>
              <a:t>Corpo livello cinque</a:t>
            </a:r>
          </a:p>
        </p:txBody>
      </p:sp>
      <p:sp>
        <p:nvSpPr>
          <p:cNvPr id="120" name="Numero diapositiva"/>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2.xml><?xml version="1.0" encoding="utf-8"?>
<p:sldLayout xmlns:a="http://schemas.openxmlformats.org/drawingml/2006/main" xmlns:r="http://schemas.openxmlformats.org/officeDocument/2006/relationships" xmlns:p="http://schemas.openxmlformats.org/presentationml/2006/main" type="tx" showMasterSp="1" showMasterPhAnim="1">
  <p:cSld name="Titolo e contenuto">
    <p:spTree>
      <p:nvGrpSpPr>
        <p:cNvPr id="1" name=""/>
        <p:cNvGrpSpPr/>
        <p:nvPr/>
      </p:nvGrpSpPr>
      <p:grpSpPr>
        <a:xfrm>
          <a:off x="0" y="0"/>
          <a:ext cx="0" cy="0"/>
          <a:chOff x="0" y="0"/>
          <a:chExt cx="0" cy="0"/>
        </a:xfrm>
      </p:grpSpPr>
      <p:sp>
        <p:nvSpPr>
          <p:cNvPr id="28" name="Testo titolo"/>
          <p:cNvSpPr txBox="1"/>
          <p:nvPr>
            <p:ph type="title"/>
          </p:nvPr>
        </p:nvSpPr>
        <p:spPr>
          <a:prstGeom prst="rect">
            <a:avLst/>
          </a:prstGeom>
        </p:spPr>
        <p:txBody>
          <a:bodyPr/>
          <a:lstStyle/>
          <a:p>
            <a:pPr/>
            <a:r>
              <a:t>Testo titolo</a:t>
            </a:r>
          </a:p>
        </p:txBody>
      </p:sp>
      <p:sp>
        <p:nvSpPr>
          <p:cNvPr id="29" name="Corpo livello uno…"/>
          <p:cNvSpPr txBox="1"/>
          <p:nvPr>
            <p:ph type="body" idx="1"/>
          </p:nvPr>
        </p:nvSpPr>
        <p:spPr>
          <a:prstGeom prst="rect">
            <a:avLst/>
          </a:prstGeom>
        </p:spPr>
        <p:txBody>
          <a:bodyPr/>
          <a:lstStyle/>
          <a:p>
            <a:pPr/>
            <a:r>
              <a:t>Corpo livello uno</a:t>
            </a:r>
          </a:p>
          <a:p>
            <a:pPr lvl="1"/>
            <a:r>
              <a:t>Corpo livello due</a:t>
            </a:r>
          </a:p>
          <a:p>
            <a:pPr lvl="2"/>
            <a:r>
              <a:t>Corpo livello tre</a:t>
            </a:r>
          </a:p>
          <a:p>
            <a:pPr lvl="3"/>
            <a:r>
              <a:t>Corpo livello quattro</a:t>
            </a:r>
          </a:p>
          <a:p>
            <a:pPr lvl="4"/>
            <a:r>
              <a:t>Corpo livello cinque</a:t>
            </a:r>
          </a:p>
        </p:txBody>
      </p:sp>
      <p:sp>
        <p:nvSpPr>
          <p:cNvPr id="30" name="Numero diapositiva"/>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3.xml><?xml version="1.0" encoding="utf-8"?>
<p:sldLayout xmlns:a="http://schemas.openxmlformats.org/drawingml/2006/main" xmlns:r="http://schemas.openxmlformats.org/officeDocument/2006/relationships" xmlns:p="http://schemas.openxmlformats.org/presentationml/2006/main" type="tx" showMasterSp="1" showMasterPhAnim="1">
  <p:cSld name="Intestazione sezione">
    <p:spTree>
      <p:nvGrpSpPr>
        <p:cNvPr id="1" name=""/>
        <p:cNvGrpSpPr/>
        <p:nvPr/>
      </p:nvGrpSpPr>
      <p:grpSpPr>
        <a:xfrm>
          <a:off x="0" y="0"/>
          <a:ext cx="0" cy="0"/>
          <a:chOff x="0" y="0"/>
          <a:chExt cx="0" cy="0"/>
        </a:xfrm>
      </p:grpSpPr>
      <p:sp>
        <p:nvSpPr>
          <p:cNvPr id="37" name="Testo titolo"/>
          <p:cNvSpPr txBox="1"/>
          <p:nvPr>
            <p:ph type="title"/>
          </p:nvPr>
        </p:nvSpPr>
        <p:spPr>
          <a:xfrm>
            <a:off x="722312" y="4406900"/>
            <a:ext cx="7772401" cy="1362075"/>
          </a:xfrm>
          <a:prstGeom prst="rect">
            <a:avLst/>
          </a:prstGeom>
        </p:spPr>
        <p:txBody>
          <a:bodyPr anchor="t"/>
          <a:lstStyle>
            <a:lvl1pPr algn="l">
              <a:defRPr cap="all" sz="4000"/>
            </a:lvl1pPr>
          </a:lstStyle>
          <a:p>
            <a:pPr/>
            <a:r>
              <a:t>Testo titolo</a:t>
            </a:r>
          </a:p>
        </p:txBody>
      </p:sp>
      <p:sp>
        <p:nvSpPr>
          <p:cNvPr id="38" name="Corpo livello uno…"/>
          <p:cNvSpPr txBox="1"/>
          <p:nvPr>
            <p:ph type="body" sz="quarter" idx="1"/>
          </p:nvPr>
        </p:nvSpPr>
        <p:spPr>
          <a:xfrm>
            <a:off x="722312" y="2906713"/>
            <a:ext cx="7772401" cy="1500190"/>
          </a:xfrm>
          <a:prstGeom prst="rect">
            <a:avLst/>
          </a:prstGeom>
        </p:spPr>
        <p:txBody>
          <a:bodyPr anchor="b"/>
          <a:lstStyle>
            <a:lvl1pPr marL="0" indent="0">
              <a:spcBef>
                <a:spcPts val="400"/>
              </a:spcBef>
              <a:buSzTx/>
              <a:buFontTx/>
              <a:buNone/>
              <a:defRPr sz="2000">
                <a:solidFill>
                  <a:srgbClr val="888888"/>
                </a:solidFill>
              </a:defRPr>
            </a:lvl1pPr>
            <a:lvl2pPr marL="0" indent="0">
              <a:spcBef>
                <a:spcPts val="400"/>
              </a:spcBef>
              <a:buSzTx/>
              <a:buFontTx/>
              <a:buNone/>
              <a:defRPr sz="2000">
                <a:solidFill>
                  <a:srgbClr val="888888"/>
                </a:solidFill>
              </a:defRPr>
            </a:lvl2pPr>
            <a:lvl3pPr marL="0" indent="0">
              <a:spcBef>
                <a:spcPts val="400"/>
              </a:spcBef>
              <a:buSzTx/>
              <a:buFontTx/>
              <a:buNone/>
              <a:defRPr sz="2000">
                <a:solidFill>
                  <a:srgbClr val="888888"/>
                </a:solidFill>
              </a:defRPr>
            </a:lvl3pPr>
            <a:lvl4pPr marL="0" indent="0">
              <a:spcBef>
                <a:spcPts val="400"/>
              </a:spcBef>
              <a:buSzTx/>
              <a:buFontTx/>
              <a:buNone/>
              <a:defRPr sz="2000">
                <a:solidFill>
                  <a:srgbClr val="888888"/>
                </a:solidFill>
              </a:defRPr>
            </a:lvl4pPr>
            <a:lvl5pPr marL="0" indent="0">
              <a:spcBef>
                <a:spcPts val="400"/>
              </a:spcBef>
              <a:buSzTx/>
              <a:buFontTx/>
              <a:buNone/>
              <a:defRPr sz="2000">
                <a:solidFill>
                  <a:srgbClr val="888888"/>
                </a:solidFill>
              </a:defRPr>
            </a:lvl5pPr>
          </a:lstStyle>
          <a:p>
            <a:pPr/>
            <a:r>
              <a:t>Corpo livello uno</a:t>
            </a:r>
          </a:p>
          <a:p>
            <a:pPr lvl="1"/>
            <a:r>
              <a:t>Corpo livello due</a:t>
            </a:r>
          </a:p>
          <a:p>
            <a:pPr lvl="2"/>
            <a:r>
              <a:t>Corpo livello tre</a:t>
            </a:r>
          </a:p>
          <a:p>
            <a:pPr lvl="3"/>
            <a:r>
              <a:t>Corpo livello quattro</a:t>
            </a:r>
          </a:p>
          <a:p>
            <a:pPr lvl="4"/>
            <a:r>
              <a:t>Corpo livello cinque</a:t>
            </a:r>
          </a:p>
        </p:txBody>
      </p:sp>
      <p:sp>
        <p:nvSpPr>
          <p:cNvPr id="39" name="Numero diapositiva"/>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4.xml><?xml version="1.0" encoding="utf-8"?>
<p:sldLayout xmlns:a="http://schemas.openxmlformats.org/drawingml/2006/main" xmlns:r="http://schemas.openxmlformats.org/officeDocument/2006/relationships" xmlns:p="http://schemas.openxmlformats.org/presentationml/2006/main" type="tx" showMasterSp="1" showMasterPhAnim="1">
  <p:cSld name="Contenuto 2">
    <p:spTree>
      <p:nvGrpSpPr>
        <p:cNvPr id="1" name=""/>
        <p:cNvGrpSpPr/>
        <p:nvPr/>
      </p:nvGrpSpPr>
      <p:grpSpPr>
        <a:xfrm>
          <a:off x="0" y="0"/>
          <a:ext cx="0" cy="0"/>
          <a:chOff x="0" y="0"/>
          <a:chExt cx="0" cy="0"/>
        </a:xfrm>
      </p:grpSpPr>
      <p:sp>
        <p:nvSpPr>
          <p:cNvPr id="46" name="Testo titolo"/>
          <p:cNvSpPr txBox="1"/>
          <p:nvPr>
            <p:ph type="title"/>
          </p:nvPr>
        </p:nvSpPr>
        <p:spPr>
          <a:prstGeom prst="rect">
            <a:avLst/>
          </a:prstGeom>
        </p:spPr>
        <p:txBody>
          <a:bodyPr/>
          <a:lstStyle/>
          <a:p>
            <a:pPr/>
            <a:r>
              <a:t>Testo titolo</a:t>
            </a:r>
          </a:p>
        </p:txBody>
      </p:sp>
      <p:sp>
        <p:nvSpPr>
          <p:cNvPr id="47" name="Corpo livello uno…"/>
          <p:cNvSpPr txBox="1"/>
          <p:nvPr>
            <p:ph type="body" sz="half" idx="1"/>
          </p:nvPr>
        </p:nvSpPr>
        <p:spPr>
          <a:xfrm>
            <a:off x="457200" y="1600200"/>
            <a:ext cx="4038600" cy="4525963"/>
          </a:xfrm>
          <a:prstGeom prst="rect">
            <a:avLst/>
          </a:prstGeom>
        </p:spPr>
        <p:txBody>
          <a:bodyPr/>
          <a:lstStyle>
            <a:lvl1pPr>
              <a:spcBef>
                <a:spcPts val="600"/>
              </a:spcBef>
              <a:defRPr sz="2800"/>
            </a:lvl1pPr>
            <a:lvl2pPr marL="790575" indent="-333375">
              <a:spcBef>
                <a:spcPts val="600"/>
              </a:spcBef>
              <a:defRPr sz="2800"/>
            </a:lvl2pPr>
            <a:lvl3pPr marL="1234438" indent="-320038">
              <a:spcBef>
                <a:spcPts val="600"/>
              </a:spcBef>
              <a:defRPr sz="2800"/>
            </a:lvl3pPr>
            <a:lvl4pPr marL="1727200" indent="-355600">
              <a:spcBef>
                <a:spcPts val="600"/>
              </a:spcBef>
              <a:defRPr sz="2800"/>
            </a:lvl4pPr>
            <a:lvl5pPr marL="2184400" indent="-355600">
              <a:spcBef>
                <a:spcPts val="600"/>
              </a:spcBef>
              <a:defRPr sz="2800"/>
            </a:lvl5pPr>
          </a:lstStyle>
          <a:p>
            <a:pPr/>
            <a:r>
              <a:t>Corpo livello uno</a:t>
            </a:r>
          </a:p>
          <a:p>
            <a:pPr lvl="1"/>
            <a:r>
              <a:t>Corpo livello due</a:t>
            </a:r>
          </a:p>
          <a:p>
            <a:pPr lvl="2"/>
            <a:r>
              <a:t>Corpo livello tre</a:t>
            </a:r>
          </a:p>
          <a:p>
            <a:pPr lvl="3"/>
            <a:r>
              <a:t>Corpo livello quattro</a:t>
            </a:r>
          </a:p>
          <a:p>
            <a:pPr lvl="4"/>
            <a:r>
              <a:t>Corpo livello cinque</a:t>
            </a:r>
          </a:p>
        </p:txBody>
      </p:sp>
      <p:sp>
        <p:nvSpPr>
          <p:cNvPr id="48" name="Numero diapositiva"/>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5.xml><?xml version="1.0" encoding="utf-8"?>
<p:sldLayout xmlns:a="http://schemas.openxmlformats.org/drawingml/2006/main" xmlns:r="http://schemas.openxmlformats.org/officeDocument/2006/relationships" xmlns:p="http://schemas.openxmlformats.org/presentationml/2006/main" type="tx" showMasterSp="1" showMasterPhAnim="1">
  <p:cSld name="Confronto">
    <p:spTree>
      <p:nvGrpSpPr>
        <p:cNvPr id="1" name=""/>
        <p:cNvGrpSpPr/>
        <p:nvPr/>
      </p:nvGrpSpPr>
      <p:grpSpPr>
        <a:xfrm>
          <a:off x="0" y="0"/>
          <a:ext cx="0" cy="0"/>
          <a:chOff x="0" y="0"/>
          <a:chExt cx="0" cy="0"/>
        </a:xfrm>
      </p:grpSpPr>
      <p:sp>
        <p:nvSpPr>
          <p:cNvPr id="55" name="Testo titolo"/>
          <p:cNvSpPr txBox="1"/>
          <p:nvPr>
            <p:ph type="title"/>
          </p:nvPr>
        </p:nvSpPr>
        <p:spPr>
          <a:prstGeom prst="rect">
            <a:avLst/>
          </a:prstGeom>
        </p:spPr>
        <p:txBody>
          <a:bodyPr/>
          <a:lstStyle/>
          <a:p>
            <a:pPr/>
            <a:r>
              <a:t>Testo titolo</a:t>
            </a:r>
          </a:p>
        </p:txBody>
      </p:sp>
      <p:sp>
        <p:nvSpPr>
          <p:cNvPr id="56" name="Corpo livello uno…"/>
          <p:cNvSpPr txBox="1"/>
          <p:nvPr>
            <p:ph type="body" sz="quarter" idx="1"/>
          </p:nvPr>
        </p:nvSpPr>
        <p:spPr>
          <a:xfrm>
            <a:off x="457200" y="1618794"/>
            <a:ext cx="4040188" cy="639765"/>
          </a:xfrm>
          <a:prstGeom prst="rect">
            <a:avLst/>
          </a:prstGeom>
        </p:spPr>
        <p:txBody>
          <a:bodyPr anchor="b"/>
          <a:lstStyle>
            <a:lvl1pPr marL="0" indent="0">
              <a:spcBef>
                <a:spcPts val="500"/>
              </a:spcBef>
              <a:buSzTx/>
              <a:buFontTx/>
              <a:buNone/>
              <a:defRPr b="1" sz="2400"/>
            </a:lvl1pPr>
            <a:lvl2pPr marL="0" indent="0">
              <a:spcBef>
                <a:spcPts val="500"/>
              </a:spcBef>
              <a:buSzTx/>
              <a:buFontTx/>
              <a:buNone/>
              <a:defRPr b="1" sz="2400"/>
            </a:lvl2pPr>
            <a:lvl3pPr marL="0" indent="0">
              <a:spcBef>
                <a:spcPts val="500"/>
              </a:spcBef>
              <a:buSzTx/>
              <a:buFontTx/>
              <a:buNone/>
              <a:defRPr b="1" sz="2400"/>
            </a:lvl3pPr>
            <a:lvl4pPr marL="0" indent="0">
              <a:spcBef>
                <a:spcPts val="500"/>
              </a:spcBef>
              <a:buSzTx/>
              <a:buFontTx/>
              <a:buNone/>
              <a:defRPr b="1" sz="2400"/>
            </a:lvl4pPr>
            <a:lvl5pPr marL="0" indent="0">
              <a:spcBef>
                <a:spcPts val="500"/>
              </a:spcBef>
              <a:buSzTx/>
              <a:buFontTx/>
              <a:buNone/>
              <a:defRPr b="1" sz="2400"/>
            </a:lvl5pPr>
          </a:lstStyle>
          <a:p>
            <a:pPr/>
            <a:r>
              <a:t>Corpo livello uno</a:t>
            </a:r>
          </a:p>
          <a:p>
            <a:pPr lvl="1"/>
            <a:r>
              <a:t>Corpo livello due</a:t>
            </a:r>
          </a:p>
          <a:p>
            <a:pPr lvl="2"/>
            <a:r>
              <a:t>Corpo livello tre</a:t>
            </a:r>
          </a:p>
          <a:p>
            <a:pPr lvl="3"/>
            <a:r>
              <a:t>Corpo livello quattro</a:t>
            </a:r>
          </a:p>
          <a:p>
            <a:pPr lvl="4"/>
            <a:r>
              <a:t>Corpo livello cinque</a:t>
            </a:r>
          </a:p>
        </p:txBody>
      </p:sp>
      <p:sp>
        <p:nvSpPr>
          <p:cNvPr id="57" name="Segnaposto testo 4"/>
          <p:cNvSpPr/>
          <p:nvPr>
            <p:ph type="body" sz="quarter" idx="13"/>
          </p:nvPr>
        </p:nvSpPr>
        <p:spPr>
          <a:xfrm>
            <a:off x="4645025" y="1619777"/>
            <a:ext cx="4041775" cy="639765"/>
          </a:xfrm>
          <a:prstGeom prst="rect">
            <a:avLst/>
          </a:prstGeom>
        </p:spPr>
        <p:txBody>
          <a:bodyPr anchor="b"/>
          <a:lstStyle/>
          <a:p>
            <a:pPr/>
          </a:p>
        </p:txBody>
      </p:sp>
      <p:sp>
        <p:nvSpPr>
          <p:cNvPr id="58" name="Numero diapositiva"/>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6.xml><?xml version="1.0" encoding="utf-8"?>
<p:sldLayout xmlns:a="http://schemas.openxmlformats.org/drawingml/2006/main" xmlns:r="http://schemas.openxmlformats.org/officeDocument/2006/relationships" xmlns:p="http://schemas.openxmlformats.org/presentationml/2006/main" type="tx" showMasterSp="1" showMasterPhAnim="1">
  <p:cSld name="Solo titolo">
    <p:spTree>
      <p:nvGrpSpPr>
        <p:cNvPr id="1" name=""/>
        <p:cNvGrpSpPr/>
        <p:nvPr/>
      </p:nvGrpSpPr>
      <p:grpSpPr>
        <a:xfrm>
          <a:off x="0" y="0"/>
          <a:ext cx="0" cy="0"/>
          <a:chOff x="0" y="0"/>
          <a:chExt cx="0" cy="0"/>
        </a:xfrm>
      </p:grpSpPr>
      <p:sp>
        <p:nvSpPr>
          <p:cNvPr id="65" name="Testo titolo"/>
          <p:cNvSpPr txBox="1"/>
          <p:nvPr>
            <p:ph type="title"/>
          </p:nvPr>
        </p:nvSpPr>
        <p:spPr>
          <a:prstGeom prst="rect">
            <a:avLst/>
          </a:prstGeom>
        </p:spPr>
        <p:txBody>
          <a:bodyPr/>
          <a:lstStyle/>
          <a:p>
            <a:pPr/>
            <a:r>
              <a:t>Testo titolo</a:t>
            </a:r>
          </a:p>
        </p:txBody>
      </p:sp>
      <p:sp>
        <p:nvSpPr>
          <p:cNvPr id="66" name="Numero diapositiva"/>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7.xml><?xml version="1.0" encoding="utf-8"?>
<p:sldLayout xmlns:a="http://schemas.openxmlformats.org/drawingml/2006/main" xmlns:r="http://schemas.openxmlformats.org/officeDocument/2006/relationships" xmlns:p="http://schemas.openxmlformats.org/presentationml/2006/main" type="tx" showMasterSp="1" showMasterPhAnim="1">
  <p:cSld name="Vuoto">
    <p:spTree>
      <p:nvGrpSpPr>
        <p:cNvPr id="1" name=""/>
        <p:cNvGrpSpPr/>
        <p:nvPr/>
      </p:nvGrpSpPr>
      <p:grpSpPr>
        <a:xfrm>
          <a:off x="0" y="0"/>
          <a:ext cx="0" cy="0"/>
          <a:chOff x="0" y="0"/>
          <a:chExt cx="0" cy="0"/>
        </a:xfrm>
      </p:grpSpPr>
      <p:sp>
        <p:nvSpPr>
          <p:cNvPr id="73" name="Numero diapositiva"/>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8.xml><?xml version="1.0" encoding="utf-8"?>
<p:sldLayout xmlns:a="http://schemas.openxmlformats.org/drawingml/2006/main" xmlns:r="http://schemas.openxmlformats.org/officeDocument/2006/relationships" xmlns:p="http://schemas.openxmlformats.org/presentationml/2006/main" type="tx" showMasterSp="1" showMasterPhAnim="1">
  <p:cSld name="Contenuto con didascalia">
    <p:spTree>
      <p:nvGrpSpPr>
        <p:cNvPr id="1" name=""/>
        <p:cNvGrpSpPr/>
        <p:nvPr/>
      </p:nvGrpSpPr>
      <p:grpSpPr>
        <a:xfrm>
          <a:off x="0" y="0"/>
          <a:ext cx="0" cy="0"/>
          <a:chOff x="0" y="0"/>
          <a:chExt cx="0" cy="0"/>
        </a:xfrm>
      </p:grpSpPr>
      <p:sp>
        <p:nvSpPr>
          <p:cNvPr id="80" name="Corpo livello uno…"/>
          <p:cNvSpPr txBox="1"/>
          <p:nvPr>
            <p:ph type="body" sz="half" idx="1"/>
          </p:nvPr>
        </p:nvSpPr>
        <p:spPr>
          <a:xfrm>
            <a:off x="3575050" y="1741714"/>
            <a:ext cx="5111750" cy="4384450"/>
          </a:xfrm>
          <a:prstGeom prst="rect">
            <a:avLst/>
          </a:prstGeom>
        </p:spPr>
        <p:txBody>
          <a:bodyPr/>
          <a:lstStyle/>
          <a:p>
            <a:pPr/>
            <a:r>
              <a:t>Corpo livello uno</a:t>
            </a:r>
          </a:p>
          <a:p>
            <a:pPr lvl="1"/>
            <a:r>
              <a:t>Corpo livello due</a:t>
            </a:r>
          </a:p>
          <a:p>
            <a:pPr lvl="2"/>
            <a:r>
              <a:t>Corpo livello tre</a:t>
            </a:r>
          </a:p>
          <a:p>
            <a:pPr lvl="3"/>
            <a:r>
              <a:t>Corpo livello quattro</a:t>
            </a:r>
          </a:p>
          <a:p>
            <a:pPr lvl="4"/>
            <a:r>
              <a:t>Corpo livello cinque</a:t>
            </a:r>
          </a:p>
        </p:txBody>
      </p:sp>
      <p:sp>
        <p:nvSpPr>
          <p:cNvPr id="81" name="Segnaposto testo 3"/>
          <p:cNvSpPr/>
          <p:nvPr>
            <p:ph type="body" sz="half" idx="13"/>
          </p:nvPr>
        </p:nvSpPr>
        <p:spPr>
          <a:xfrm>
            <a:off x="457198" y="1741714"/>
            <a:ext cx="3008317" cy="4384450"/>
          </a:xfrm>
          <a:prstGeom prst="rect">
            <a:avLst/>
          </a:prstGeom>
        </p:spPr>
        <p:txBody>
          <a:bodyPr/>
          <a:lstStyle/>
          <a:p>
            <a:pPr/>
          </a:p>
        </p:txBody>
      </p:sp>
      <p:sp>
        <p:nvSpPr>
          <p:cNvPr id="82" name="Testo titolo"/>
          <p:cNvSpPr txBox="1"/>
          <p:nvPr>
            <p:ph type="title"/>
          </p:nvPr>
        </p:nvSpPr>
        <p:spPr>
          <a:prstGeom prst="rect">
            <a:avLst/>
          </a:prstGeom>
        </p:spPr>
        <p:txBody>
          <a:bodyPr/>
          <a:lstStyle/>
          <a:p>
            <a:pPr/>
            <a:r>
              <a:t>Testo titolo</a:t>
            </a:r>
          </a:p>
        </p:txBody>
      </p:sp>
      <p:sp>
        <p:nvSpPr>
          <p:cNvPr id="83" name="Numero diapositiva"/>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9.xml><?xml version="1.0" encoding="utf-8"?>
<p:sldLayout xmlns:a="http://schemas.openxmlformats.org/drawingml/2006/main" xmlns:r="http://schemas.openxmlformats.org/officeDocument/2006/relationships" xmlns:p="http://schemas.openxmlformats.org/presentationml/2006/main" type="tx" showMasterSp="0" showMasterPhAnim="1">
  <p:cSld name="Immagine con didascalia">
    <p:spTree>
      <p:nvGrpSpPr>
        <p:cNvPr id="1" name=""/>
        <p:cNvGrpSpPr/>
        <p:nvPr/>
      </p:nvGrpSpPr>
      <p:grpSpPr>
        <a:xfrm>
          <a:off x="0" y="0"/>
          <a:ext cx="0" cy="0"/>
          <a:chOff x="0" y="0"/>
          <a:chExt cx="0" cy="0"/>
        </a:xfrm>
      </p:grpSpPr>
      <p:sp>
        <p:nvSpPr>
          <p:cNvPr id="90" name="Rettangolo 9"/>
          <p:cNvSpPr/>
          <p:nvPr/>
        </p:nvSpPr>
        <p:spPr>
          <a:xfrm>
            <a:off x="0" y="6246812"/>
            <a:ext cx="9144000" cy="617540"/>
          </a:xfrm>
          <a:prstGeom prst="rect">
            <a:avLst/>
          </a:prstGeom>
          <a:solidFill>
            <a:srgbClr val="1257BD"/>
          </a:solidFill>
          <a:ln>
            <a:solidFill>
              <a:srgbClr val="4A7EBB"/>
            </a:solidFill>
          </a:ln>
          <a:effectLst>
            <a:outerShdw sx="100000" sy="100000" kx="0" ky="0" algn="b" rotWithShape="0" blurRad="38100" dist="23000" dir="5400000">
              <a:srgbClr val="000000">
                <a:alpha val="35000"/>
              </a:srgbClr>
            </a:outerShdw>
          </a:effectLst>
        </p:spPr>
        <p:txBody>
          <a:bodyPr lIns="45718" tIns="45718" rIns="45718" bIns="45718" anchor="ctr"/>
          <a:lstStyle/>
          <a:p>
            <a:pPr algn="ctr">
              <a:defRPr>
                <a:solidFill>
                  <a:srgbClr val="FFFFFF"/>
                </a:solidFill>
              </a:defRPr>
            </a:pPr>
          </a:p>
        </p:txBody>
      </p:sp>
      <p:sp>
        <p:nvSpPr>
          <p:cNvPr id="91" name="Rettangolo 8"/>
          <p:cNvSpPr/>
          <p:nvPr/>
        </p:nvSpPr>
        <p:spPr>
          <a:xfrm>
            <a:off x="0" y="0"/>
            <a:ext cx="9144000" cy="1511300"/>
          </a:xfrm>
          <a:prstGeom prst="rect">
            <a:avLst/>
          </a:prstGeom>
          <a:solidFill>
            <a:srgbClr val="1257BD"/>
          </a:solidFill>
          <a:ln>
            <a:solidFill>
              <a:srgbClr val="4A7EBB"/>
            </a:solidFill>
          </a:ln>
          <a:effectLst>
            <a:outerShdw sx="100000" sy="100000" kx="0" ky="0" algn="b" rotWithShape="0" blurRad="38100" dist="23000" dir="5400000">
              <a:srgbClr val="000000">
                <a:alpha val="35000"/>
              </a:srgbClr>
            </a:outerShdw>
          </a:effectLst>
        </p:spPr>
        <p:txBody>
          <a:bodyPr lIns="45718" tIns="45718" rIns="45718" bIns="45718" anchor="ctr"/>
          <a:lstStyle/>
          <a:p>
            <a:pPr algn="ctr">
              <a:defRPr>
                <a:solidFill>
                  <a:srgbClr val="FFFFFF"/>
                </a:solidFill>
              </a:defRPr>
            </a:pPr>
          </a:p>
        </p:txBody>
      </p:sp>
      <p:sp>
        <p:nvSpPr>
          <p:cNvPr id="92" name="Titolo 1"/>
          <p:cNvSpPr txBox="1"/>
          <p:nvPr/>
        </p:nvSpPr>
        <p:spPr>
          <a:xfrm>
            <a:off x="457200" y="274637"/>
            <a:ext cx="8229600" cy="1143004"/>
          </a:xfrm>
          <a:prstGeom prst="rect">
            <a:avLst/>
          </a:prstGeom>
          <a:ln w="12700">
            <a:miter lim="400000"/>
          </a:ln>
          <a:extLst>
            <a:ext uri="{C572A759-6A51-4108-AA02-DFA0A04FC94B}">
              <ma14:wrappingTextBoxFlag xmlns:ma14="http://schemas.microsoft.com/office/mac/drawingml/2011/main" val="1"/>
            </a:ext>
          </a:extLst>
        </p:spPr>
        <p:txBody>
          <a:bodyPr lIns="45718" tIns="45718" rIns="45718" bIns="45718" anchor="ctr">
            <a:normAutofit fontScale="100000" lnSpcReduction="0"/>
          </a:bodyPr>
          <a:lstStyle>
            <a:lvl1pPr algn="ctr">
              <a:defRPr b="1" sz="4400">
                <a:solidFill>
                  <a:srgbClr val="FFFFFF"/>
                </a:solidFill>
              </a:defRPr>
            </a:lvl1pPr>
          </a:lstStyle>
          <a:p>
            <a:pPr/>
            <a:r>
              <a:t>Fare clic per modificare stile</a:t>
            </a:r>
          </a:p>
        </p:txBody>
      </p:sp>
      <p:pic>
        <p:nvPicPr>
          <p:cNvPr id="93" name="Immagine 11" descr="Immagine 11"/>
          <p:cNvPicPr>
            <a:picLocks noChangeAspect="1"/>
          </p:cNvPicPr>
          <p:nvPr/>
        </p:nvPicPr>
        <p:blipFill>
          <a:blip r:embed="rId2">
            <a:extLst/>
          </a:blip>
          <a:stretch>
            <a:fillRect/>
          </a:stretch>
        </p:blipFill>
        <p:spPr>
          <a:xfrm>
            <a:off x="342900" y="6291262"/>
            <a:ext cx="520700" cy="579440"/>
          </a:xfrm>
          <a:prstGeom prst="rect">
            <a:avLst/>
          </a:prstGeom>
          <a:ln w="12700">
            <a:miter lim="400000"/>
          </a:ln>
        </p:spPr>
      </p:pic>
      <p:sp>
        <p:nvSpPr>
          <p:cNvPr id="94" name="CasellaDiTesto 12"/>
          <p:cNvSpPr txBox="1"/>
          <p:nvPr/>
        </p:nvSpPr>
        <p:spPr>
          <a:xfrm>
            <a:off x="960437" y="6251575"/>
            <a:ext cx="3878263" cy="815337"/>
          </a:xfrm>
          <a:prstGeom prst="rect">
            <a:avLst/>
          </a:prstGeom>
          <a:ln w="12700">
            <a:miter lim="400000"/>
          </a:ln>
          <a:extLst>
            <a:ext uri="{C572A759-6A51-4108-AA02-DFA0A04FC94B}">
              <ma14:wrappingTextBoxFlag xmlns:ma14="http://schemas.microsoft.com/office/mac/drawingml/2011/main" val="1"/>
            </a:ext>
          </a:extLst>
        </p:spPr>
        <p:txBody>
          <a:bodyPr lIns="45718" tIns="45718" rIns="45718" bIns="45718">
            <a:spAutoFit/>
          </a:bodyPr>
          <a:lstStyle/>
          <a:p>
            <a:pPr>
              <a:defRPr sz="1600">
                <a:solidFill>
                  <a:srgbClr val="FFFFFF"/>
                </a:solidFill>
              </a:defRPr>
            </a:pPr>
            <a:r>
              <a:t>Dipartimento Funzione Pubblica</a:t>
            </a:r>
          </a:p>
          <a:p>
            <a:pPr>
              <a:defRPr sz="1600">
                <a:solidFill>
                  <a:srgbClr val="FFFFFF"/>
                </a:solidFill>
              </a:defRPr>
            </a:pPr>
            <a:r>
              <a:t>Ufficio per la valutazione della performance</a:t>
            </a:r>
          </a:p>
        </p:txBody>
      </p:sp>
      <p:sp>
        <p:nvSpPr>
          <p:cNvPr id="95" name="Testo titolo"/>
          <p:cNvSpPr txBox="1"/>
          <p:nvPr>
            <p:ph type="title"/>
          </p:nvPr>
        </p:nvSpPr>
        <p:spPr>
          <a:xfrm>
            <a:off x="1792288" y="4800600"/>
            <a:ext cx="5486403" cy="566738"/>
          </a:xfrm>
          <a:prstGeom prst="rect">
            <a:avLst/>
          </a:prstGeom>
        </p:spPr>
        <p:txBody>
          <a:bodyPr anchor="b"/>
          <a:lstStyle>
            <a:lvl1pPr algn="l">
              <a:defRPr sz="2000"/>
            </a:lvl1pPr>
          </a:lstStyle>
          <a:p>
            <a:pPr/>
            <a:r>
              <a:t>Testo titolo</a:t>
            </a:r>
          </a:p>
        </p:txBody>
      </p:sp>
      <p:sp>
        <p:nvSpPr>
          <p:cNvPr id="96" name="Segnaposto immagine 2"/>
          <p:cNvSpPr/>
          <p:nvPr>
            <p:ph type="pic" sz="half" idx="13"/>
          </p:nvPr>
        </p:nvSpPr>
        <p:spPr>
          <a:xfrm>
            <a:off x="1792288" y="1620759"/>
            <a:ext cx="5486403" cy="3106816"/>
          </a:xfrm>
          <a:prstGeom prst="rect">
            <a:avLst/>
          </a:prstGeom>
        </p:spPr>
        <p:txBody>
          <a:bodyPr lIns="91439" tIns="45719" rIns="91439" bIns="45719">
            <a:noAutofit/>
          </a:bodyPr>
          <a:lstStyle/>
          <a:p>
            <a:pPr/>
          </a:p>
        </p:txBody>
      </p:sp>
      <p:sp>
        <p:nvSpPr>
          <p:cNvPr id="97" name="Corpo livello uno…"/>
          <p:cNvSpPr txBox="1"/>
          <p:nvPr>
            <p:ph type="body" sz="quarter" idx="1"/>
          </p:nvPr>
        </p:nvSpPr>
        <p:spPr>
          <a:xfrm>
            <a:off x="1792288" y="5367337"/>
            <a:ext cx="5486403" cy="804865"/>
          </a:xfrm>
          <a:prstGeom prst="rect">
            <a:avLst/>
          </a:prstGeom>
        </p:spPr>
        <p:txBody>
          <a:bodyPr/>
          <a:lstStyle>
            <a:lvl1pPr marL="0" indent="0">
              <a:spcBef>
                <a:spcPts val="300"/>
              </a:spcBef>
              <a:buSzTx/>
              <a:buFontTx/>
              <a:buNone/>
              <a:defRPr sz="1400"/>
            </a:lvl1pPr>
            <a:lvl2pPr marL="0" indent="0">
              <a:spcBef>
                <a:spcPts val="300"/>
              </a:spcBef>
              <a:buSzTx/>
              <a:buFontTx/>
              <a:buNone/>
              <a:defRPr sz="1400"/>
            </a:lvl2pPr>
            <a:lvl3pPr marL="0" indent="0">
              <a:spcBef>
                <a:spcPts val="300"/>
              </a:spcBef>
              <a:buSzTx/>
              <a:buFontTx/>
              <a:buNone/>
              <a:defRPr sz="1400"/>
            </a:lvl3pPr>
            <a:lvl4pPr marL="0" indent="0">
              <a:spcBef>
                <a:spcPts val="300"/>
              </a:spcBef>
              <a:buSzTx/>
              <a:buFontTx/>
              <a:buNone/>
              <a:defRPr sz="1400"/>
            </a:lvl4pPr>
            <a:lvl5pPr marL="0" indent="0">
              <a:spcBef>
                <a:spcPts val="300"/>
              </a:spcBef>
              <a:buSzTx/>
              <a:buFontTx/>
              <a:buNone/>
              <a:defRPr sz="1400"/>
            </a:lvl5pPr>
          </a:lstStyle>
          <a:p>
            <a:pPr/>
            <a:r>
              <a:t>Corpo livello uno</a:t>
            </a:r>
          </a:p>
          <a:p>
            <a:pPr lvl="1"/>
            <a:r>
              <a:t>Corpo livello due</a:t>
            </a:r>
          </a:p>
          <a:p>
            <a:pPr lvl="2"/>
            <a:r>
              <a:t>Corpo livello tre</a:t>
            </a:r>
          </a:p>
          <a:p>
            <a:pPr lvl="3"/>
            <a:r>
              <a:t>Corpo livello quattro</a:t>
            </a:r>
          </a:p>
          <a:p>
            <a:pPr lvl="4"/>
            <a:r>
              <a:t>Corpo livello cinque</a:t>
            </a:r>
          </a:p>
        </p:txBody>
      </p:sp>
      <p:sp>
        <p:nvSpPr>
          <p:cNvPr id="98" name="Numero diapositiva"/>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Masters/_rels/slideMaster1.xml.rels><?xml version="1.0" encoding="UTF-8" standalone="yes"?><Relationships xmlns="http://schemas.openxmlformats.org/package/2006/relationships"><Relationship Id="rId1" Type="http://schemas.openxmlformats.org/officeDocument/2006/relationships/theme" Target="../theme/theme1.xml"/><Relationship Id="rId2" Type="http://schemas.openxmlformats.org/officeDocument/2006/relationships/image" Target="../media/image1.png"/><Relationship Id="rId3" Type="http://schemas.openxmlformats.org/officeDocument/2006/relationships/slideLayout" Target="../slideLayouts/slideLayout1.xml"/><Relationship Id="rId4" Type="http://schemas.openxmlformats.org/officeDocument/2006/relationships/slideLayout" Target="../slideLayouts/slideLayout2.xml"/><Relationship Id="rId5" Type="http://schemas.openxmlformats.org/officeDocument/2006/relationships/slideLayout" Target="../slideLayouts/slideLayout3.xml"/><Relationship Id="rId6" Type="http://schemas.openxmlformats.org/officeDocument/2006/relationships/slideLayout" Target="../slideLayouts/slideLayout4.xml"/><Relationship Id="rId7" Type="http://schemas.openxmlformats.org/officeDocument/2006/relationships/slideLayout" Target="../slideLayouts/slideLayout5.xml"/><Relationship Id="rId8" Type="http://schemas.openxmlformats.org/officeDocument/2006/relationships/slideLayout" Target="../slideLayouts/slideLayout6.xml"/><Relationship Id="rId9" Type="http://schemas.openxmlformats.org/officeDocument/2006/relationships/slideLayout" Target="../slideLayouts/slideLayout7.xml"/><Relationship Id="rId10" Type="http://schemas.openxmlformats.org/officeDocument/2006/relationships/slideLayout" Target="../slideLayouts/slideLayout8.xml"/><Relationship Id="rId11" Type="http://schemas.openxmlformats.org/officeDocument/2006/relationships/slideLayout" Target="../slideLayouts/slideLayout9.xml"/><Relationship Id="rId12" Type="http://schemas.openxmlformats.org/officeDocument/2006/relationships/slideLayout" Target="../slideLayouts/slideLayout10.xml"/><Relationship Id="rId13" Type="http://schemas.openxmlformats.org/officeDocument/2006/relationships/slideLayout" Target="../slideLayouts/slideLayout1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p:bgPr>
    </p:bg>
    <p:spTree>
      <p:nvGrpSpPr>
        <p:cNvPr id="1" name=""/>
        <p:cNvGrpSpPr/>
        <p:nvPr/>
      </p:nvGrpSpPr>
      <p:grpSpPr>
        <a:xfrm>
          <a:off x="0" y="0"/>
          <a:ext cx="0" cy="0"/>
          <a:chOff x="0" y="0"/>
          <a:chExt cx="0" cy="0"/>
        </a:xfrm>
      </p:grpSpPr>
      <p:sp>
        <p:nvSpPr>
          <p:cNvPr id="2" name="Rettangolo 9"/>
          <p:cNvSpPr/>
          <p:nvPr/>
        </p:nvSpPr>
        <p:spPr>
          <a:xfrm>
            <a:off x="0" y="6246812"/>
            <a:ext cx="9144000" cy="617540"/>
          </a:xfrm>
          <a:prstGeom prst="rect">
            <a:avLst/>
          </a:prstGeom>
          <a:solidFill>
            <a:srgbClr val="1257BD"/>
          </a:solidFill>
          <a:ln>
            <a:solidFill>
              <a:srgbClr val="4A7EBB"/>
            </a:solidFill>
          </a:ln>
          <a:effectLst>
            <a:outerShdw sx="100000" sy="100000" kx="0" ky="0" algn="b" rotWithShape="0" blurRad="38100" dist="23000" dir="5400000">
              <a:srgbClr val="000000">
                <a:alpha val="35000"/>
              </a:srgbClr>
            </a:outerShdw>
          </a:effectLst>
        </p:spPr>
        <p:txBody>
          <a:bodyPr lIns="45718" tIns="45718" rIns="45718" bIns="45718" anchor="ctr"/>
          <a:lstStyle/>
          <a:p>
            <a:pPr algn="ctr">
              <a:defRPr>
                <a:solidFill>
                  <a:srgbClr val="FFFFFF"/>
                </a:solidFill>
              </a:defRPr>
            </a:pPr>
          </a:p>
        </p:txBody>
      </p:sp>
      <p:sp>
        <p:nvSpPr>
          <p:cNvPr id="3" name="Rettangolo 8"/>
          <p:cNvSpPr/>
          <p:nvPr/>
        </p:nvSpPr>
        <p:spPr>
          <a:xfrm>
            <a:off x="0" y="0"/>
            <a:ext cx="9144000" cy="1511300"/>
          </a:xfrm>
          <a:prstGeom prst="rect">
            <a:avLst/>
          </a:prstGeom>
          <a:solidFill>
            <a:srgbClr val="1257BD"/>
          </a:solidFill>
          <a:ln>
            <a:solidFill>
              <a:srgbClr val="4A7EBB"/>
            </a:solidFill>
          </a:ln>
          <a:effectLst>
            <a:outerShdw sx="100000" sy="100000" kx="0" ky="0" algn="b" rotWithShape="0" blurRad="38100" dist="23000" dir="5400000">
              <a:srgbClr val="000000">
                <a:alpha val="35000"/>
              </a:srgbClr>
            </a:outerShdw>
          </a:effectLst>
        </p:spPr>
        <p:txBody>
          <a:bodyPr lIns="45718" tIns="45718" rIns="45718" bIns="45718" anchor="ctr"/>
          <a:lstStyle/>
          <a:p>
            <a:pPr algn="ctr">
              <a:defRPr>
                <a:solidFill>
                  <a:srgbClr val="FFFFFF"/>
                </a:solidFill>
              </a:defRPr>
            </a:pPr>
          </a:p>
        </p:txBody>
      </p:sp>
      <p:pic>
        <p:nvPicPr>
          <p:cNvPr id="4" name="Immagine 10" descr="Immagine 10"/>
          <p:cNvPicPr>
            <a:picLocks noChangeAspect="1"/>
          </p:cNvPicPr>
          <p:nvPr/>
        </p:nvPicPr>
        <p:blipFill>
          <a:blip r:embed="rId2">
            <a:extLst/>
          </a:blip>
          <a:stretch>
            <a:fillRect/>
          </a:stretch>
        </p:blipFill>
        <p:spPr>
          <a:xfrm>
            <a:off x="342900" y="6291262"/>
            <a:ext cx="520700" cy="579440"/>
          </a:xfrm>
          <a:prstGeom prst="rect">
            <a:avLst/>
          </a:prstGeom>
          <a:ln w="12700">
            <a:miter lim="400000"/>
          </a:ln>
        </p:spPr>
      </p:pic>
      <p:sp>
        <p:nvSpPr>
          <p:cNvPr id="5" name="CasellaDiTesto 11"/>
          <p:cNvSpPr txBox="1"/>
          <p:nvPr/>
        </p:nvSpPr>
        <p:spPr>
          <a:xfrm>
            <a:off x="960437" y="6251575"/>
            <a:ext cx="3878263" cy="815337"/>
          </a:xfrm>
          <a:prstGeom prst="rect">
            <a:avLst/>
          </a:prstGeom>
          <a:ln w="12700">
            <a:miter lim="400000"/>
          </a:ln>
          <a:extLst>
            <a:ext uri="{C572A759-6A51-4108-AA02-DFA0A04FC94B}">
              <ma14:wrappingTextBoxFlag xmlns:ma14="http://schemas.microsoft.com/office/mac/drawingml/2011/main" val="1"/>
            </a:ext>
          </a:extLst>
        </p:spPr>
        <p:txBody>
          <a:bodyPr lIns="45718" tIns="45718" rIns="45718" bIns="45718">
            <a:spAutoFit/>
          </a:bodyPr>
          <a:lstStyle/>
          <a:p>
            <a:pPr>
              <a:defRPr sz="1600">
                <a:solidFill>
                  <a:srgbClr val="FFFFFF"/>
                </a:solidFill>
              </a:defRPr>
            </a:pPr>
            <a:r>
              <a:t>Dipartimento Funzione Pubblica</a:t>
            </a:r>
          </a:p>
          <a:p>
            <a:pPr>
              <a:defRPr sz="1600">
                <a:solidFill>
                  <a:srgbClr val="FFFFFF"/>
                </a:solidFill>
              </a:defRPr>
            </a:pPr>
            <a:r>
              <a:t>Ufficio per la valutazione della performance</a:t>
            </a:r>
          </a:p>
        </p:txBody>
      </p:sp>
      <p:sp>
        <p:nvSpPr>
          <p:cNvPr id="6" name="Testo titolo"/>
          <p:cNvSpPr txBox="1"/>
          <p:nvPr>
            <p:ph type="title"/>
          </p:nvPr>
        </p:nvSpPr>
        <p:spPr>
          <a:xfrm>
            <a:off x="457200" y="274638"/>
            <a:ext cx="8229600" cy="1143001"/>
          </a:xfrm>
          <a:prstGeom prst="rect">
            <a:avLst/>
          </a:prstGeom>
          <a:ln w="12700">
            <a:miter lim="400000"/>
          </a:ln>
          <a:extLst>
            <a:ext uri="{C572A759-6A51-4108-AA02-DFA0A04FC94B}">
              <ma14:wrappingTextBoxFlag xmlns:ma14="http://schemas.microsoft.com/office/mac/drawingml/2011/main" val="1"/>
            </a:ext>
          </a:extLst>
        </p:spPr>
        <p:txBody>
          <a:bodyPr lIns="45718" tIns="45718" rIns="45718" bIns="45718" anchor="ctr">
            <a:normAutofit fontScale="100000" lnSpcReduction="0"/>
          </a:bodyPr>
          <a:lstStyle/>
          <a:p>
            <a:pPr/>
            <a:r>
              <a:t>Testo titolo</a:t>
            </a:r>
          </a:p>
        </p:txBody>
      </p:sp>
      <p:sp>
        <p:nvSpPr>
          <p:cNvPr id="7" name="Corpo livello uno…"/>
          <p:cNvSpPr txBox="1"/>
          <p:nvPr>
            <p:ph type="body" idx="1"/>
          </p:nvPr>
        </p:nvSpPr>
        <p:spPr>
          <a:xfrm>
            <a:off x="457200" y="1600200"/>
            <a:ext cx="8229600" cy="4525963"/>
          </a:xfrm>
          <a:prstGeom prst="rect">
            <a:avLst/>
          </a:prstGeom>
          <a:ln w="12700">
            <a:miter lim="400000"/>
          </a:ln>
          <a:extLst>
            <a:ext uri="{C572A759-6A51-4108-AA02-DFA0A04FC94B}">
              <ma14:wrappingTextBoxFlag xmlns:ma14="http://schemas.microsoft.com/office/mac/drawingml/2011/main" val="1"/>
            </a:ext>
          </a:extLst>
        </p:spPr>
        <p:txBody>
          <a:bodyPr lIns="45718" tIns="45718" rIns="45718" bIns="45718">
            <a:normAutofit fontScale="100000" lnSpcReduction="0"/>
          </a:bodyPr>
          <a:lstStyle/>
          <a:p>
            <a:pPr/>
            <a:r>
              <a:t>Corpo livello uno</a:t>
            </a:r>
          </a:p>
          <a:p>
            <a:pPr lvl="1"/>
            <a:r>
              <a:t>Corpo livello due</a:t>
            </a:r>
          </a:p>
          <a:p>
            <a:pPr lvl="2"/>
            <a:r>
              <a:t>Corpo livello tre</a:t>
            </a:r>
          </a:p>
          <a:p>
            <a:pPr lvl="3"/>
            <a:r>
              <a:t>Corpo livello quattro</a:t>
            </a:r>
          </a:p>
          <a:p>
            <a:pPr lvl="4"/>
            <a:r>
              <a:t>Corpo livello cinque</a:t>
            </a:r>
          </a:p>
        </p:txBody>
      </p:sp>
      <p:sp>
        <p:nvSpPr>
          <p:cNvPr id="8" name="Numero diapositiva"/>
          <p:cNvSpPr txBox="1"/>
          <p:nvPr>
            <p:ph type="sldNum" sz="quarter" idx="2"/>
          </p:nvPr>
        </p:nvSpPr>
        <p:spPr>
          <a:xfrm>
            <a:off x="8404071" y="6404294"/>
            <a:ext cx="282730" cy="269237"/>
          </a:xfrm>
          <a:prstGeom prst="rect">
            <a:avLst/>
          </a:prstGeom>
          <a:ln w="12700">
            <a:miter lim="400000"/>
          </a:ln>
        </p:spPr>
        <p:txBody>
          <a:bodyPr wrap="none" lIns="45718" tIns="45718" rIns="45718" bIns="45718" anchor="ctr">
            <a:spAutoFit/>
          </a:bodyPr>
          <a:lstStyle>
            <a:lvl1pPr algn="r">
              <a:defRPr b="1" sz="1200">
                <a:solidFill>
                  <a:srgbClr val="FFFFFF"/>
                </a:solidFill>
              </a:defRPr>
            </a:lvl1pPr>
          </a:lstStyle>
          <a:p>
            <a:pPr/>
            <a:fld id="{86CB4B4D-7CA3-9044-876B-883B54F8677D}" type="slidenum"/>
          </a:p>
        </p:txBody>
      </p:sp>
    </p:spTree>
  </p:cSld>
  <p:clrMap bg1="lt1" tx1="dk1" bg2="lt2" tx2="dk2" accent1="accent1" accent2="accent2" accent3="accent3" accent4="accent4" accent5="accent5" accent6="accent6" hlink="hlink" folHlink="folHlink"/>
  <p:sldLayoutIdLst>
    <p:sldLayoutId id="2147483649" r:id="rId3"/>
    <p:sldLayoutId id="2147483650" r:id="rId4"/>
    <p:sldLayoutId id="2147483651" r:id="rId5"/>
    <p:sldLayoutId id="2147483652" r:id="rId6"/>
    <p:sldLayoutId id="2147483653" r:id="rId7"/>
    <p:sldLayoutId id="2147483654" r:id="rId8"/>
    <p:sldLayoutId id="2147483655" r:id="rId9"/>
    <p:sldLayoutId id="2147483656" r:id="rId10"/>
    <p:sldLayoutId id="2147483657" r:id="rId11"/>
    <p:sldLayoutId id="2147483658" r:id="rId12"/>
    <p:sldLayoutId id="2147483659" r:id="rId13"/>
  </p:sldLayoutIdLst>
  <p:transition xmlns:p14="http://schemas.microsoft.com/office/powerpoint/2010/main" spd="med" advClick="1"/>
  <p:txStyles>
    <p:titleStyle>
      <a:lvl1pPr marL="0" marR="0" indent="0" algn="ctr" defTabSz="457200" rtl="0" latinLnBrk="0">
        <a:lnSpc>
          <a:spcPct val="100000"/>
        </a:lnSpc>
        <a:spcBef>
          <a:spcPts val="0"/>
        </a:spcBef>
        <a:spcAft>
          <a:spcPts val="0"/>
        </a:spcAft>
        <a:buClrTx/>
        <a:buSzTx/>
        <a:buFontTx/>
        <a:buNone/>
        <a:tabLst/>
        <a:defRPr b="1" baseline="0" cap="none" i="0" spc="0" strike="noStrike" sz="4400" u="none">
          <a:ln>
            <a:noFill/>
          </a:ln>
          <a:solidFill>
            <a:srgbClr val="FFFFFF"/>
          </a:solidFill>
          <a:uFillTx/>
          <a:latin typeface="+mj-lt"/>
          <a:ea typeface="+mj-ea"/>
          <a:cs typeface="+mj-cs"/>
          <a:sym typeface="Calibri"/>
        </a:defRPr>
      </a:lvl1pPr>
      <a:lvl2pPr marL="0" marR="0" indent="0" algn="ctr" defTabSz="457200" rtl="0" latinLnBrk="0">
        <a:lnSpc>
          <a:spcPct val="100000"/>
        </a:lnSpc>
        <a:spcBef>
          <a:spcPts val="0"/>
        </a:spcBef>
        <a:spcAft>
          <a:spcPts val="0"/>
        </a:spcAft>
        <a:buClrTx/>
        <a:buSzTx/>
        <a:buFontTx/>
        <a:buNone/>
        <a:tabLst/>
        <a:defRPr b="1" baseline="0" cap="none" i="0" spc="0" strike="noStrike" sz="4400" u="none">
          <a:ln>
            <a:noFill/>
          </a:ln>
          <a:solidFill>
            <a:srgbClr val="FFFFFF"/>
          </a:solidFill>
          <a:uFillTx/>
          <a:latin typeface="+mj-lt"/>
          <a:ea typeface="+mj-ea"/>
          <a:cs typeface="+mj-cs"/>
          <a:sym typeface="Calibri"/>
        </a:defRPr>
      </a:lvl2pPr>
      <a:lvl3pPr marL="0" marR="0" indent="0" algn="ctr" defTabSz="457200" rtl="0" latinLnBrk="0">
        <a:lnSpc>
          <a:spcPct val="100000"/>
        </a:lnSpc>
        <a:spcBef>
          <a:spcPts val="0"/>
        </a:spcBef>
        <a:spcAft>
          <a:spcPts val="0"/>
        </a:spcAft>
        <a:buClrTx/>
        <a:buSzTx/>
        <a:buFontTx/>
        <a:buNone/>
        <a:tabLst/>
        <a:defRPr b="1" baseline="0" cap="none" i="0" spc="0" strike="noStrike" sz="4400" u="none">
          <a:ln>
            <a:noFill/>
          </a:ln>
          <a:solidFill>
            <a:srgbClr val="FFFFFF"/>
          </a:solidFill>
          <a:uFillTx/>
          <a:latin typeface="+mj-lt"/>
          <a:ea typeface="+mj-ea"/>
          <a:cs typeface="+mj-cs"/>
          <a:sym typeface="Calibri"/>
        </a:defRPr>
      </a:lvl3pPr>
      <a:lvl4pPr marL="0" marR="0" indent="0" algn="ctr" defTabSz="457200" rtl="0" latinLnBrk="0">
        <a:lnSpc>
          <a:spcPct val="100000"/>
        </a:lnSpc>
        <a:spcBef>
          <a:spcPts val="0"/>
        </a:spcBef>
        <a:spcAft>
          <a:spcPts val="0"/>
        </a:spcAft>
        <a:buClrTx/>
        <a:buSzTx/>
        <a:buFontTx/>
        <a:buNone/>
        <a:tabLst/>
        <a:defRPr b="1" baseline="0" cap="none" i="0" spc="0" strike="noStrike" sz="4400" u="none">
          <a:ln>
            <a:noFill/>
          </a:ln>
          <a:solidFill>
            <a:srgbClr val="FFFFFF"/>
          </a:solidFill>
          <a:uFillTx/>
          <a:latin typeface="+mj-lt"/>
          <a:ea typeface="+mj-ea"/>
          <a:cs typeface="+mj-cs"/>
          <a:sym typeface="Calibri"/>
        </a:defRPr>
      </a:lvl4pPr>
      <a:lvl5pPr marL="0" marR="0" indent="0" algn="ctr" defTabSz="457200" rtl="0" latinLnBrk="0">
        <a:lnSpc>
          <a:spcPct val="100000"/>
        </a:lnSpc>
        <a:spcBef>
          <a:spcPts val="0"/>
        </a:spcBef>
        <a:spcAft>
          <a:spcPts val="0"/>
        </a:spcAft>
        <a:buClrTx/>
        <a:buSzTx/>
        <a:buFontTx/>
        <a:buNone/>
        <a:tabLst/>
        <a:defRPr b="1" baseline="0" cap="none" i="0" spc="0" strike="noStrike" sz="4400" u="none">
          <a:ln>
            <a:noFill/>
          </a:ln>
          <a:solidFill>
            <a:srgbClr val="FFFFFF"/>
          </a:solidFill>
          <a:uFillTx/>
          <a:latin typeface="+mj-lt"/>
          <a:ea typeface="+mj-ea"/>
          <a:cs typeface="+mj-cs"/>
          <a:sym typeface="Calibri"/>
        </a:defRPr>
      </a:lvl5pPr>
      <a:lvl6pPr marL="0" marR="0" indent="0" algn="ctr" defTabSz="457200" rtl="0" latinLnBrk="0">
        <a:lnSpc>
          <a:spcPct val="100000"/>
        </a:lnSpc>
        <a:spcBef>
          <a:spcPts val="0"/>
        </a:spcBef>
        <a:spcAft>
          <a:spcPts val="0"/>
        </a:spcAft>
        <a:buClrTx/>
        <a:buSzTx/>
        <a:buFontTx/>
        <a:buNone/>
        <a:tabLst/>
        <a:defRPr b="1" baseline="0" cap="none" i="0" spc="0" strike="noStrike" sz="4400" u="none">
          <a:ln>
            <a:noFill/>
          </a:ln>
          <a:solidFill>
            <a:srgbClr val="FFFFFF"/>
          </a:solidFill>
          <a:uFillTx/>
          <a:latin typeface="+mj-lt"/>
          <a:ea typeface="+mj-ea"/>
          <a:cs typeface="+mj-cs"/>
          <a:sym typeface="Calibri"/>
        </a:defRPr>
      </a:lvl6pPr>
      <a:lvl7pPr marL="0" marR="0" indent="0" algn="ctr" defTabSz="457200" rtl="0" latinLnBrk="0">
        <a:lnSpc>
          <a:spcPct val="100000"/>
        </a:lnSpc>
        <a:spcBef>
          <a:spcPts val="0"/>
        </a:spcBef>
        <a:spcAft>
          <a:spcPts val="0"/>
        </a:spcAft>
        <a:buClrTx/>
        <a:buSzTx/>
        <a:buFontTx/>
        <a:buNone/>
        <a:tabLst/>
        <a:defRPr b="1" baseline="0" cap="none" i="0" spc="0" strike="noStrike" sz="4400" u="none">
          <a:ln>
            <a:noFill/>
          </a:ln>
          <a:solidFill>
            <a:srgbClr val="FFFFFF"/>
          </a:solidFill>
          <a:uFillTx/>
          <a:latin typeface="+mj-lt"/>
          <a:ea typeface="+mj-ea"/>
          <a:cs typeface="+mj-cs"/>
          <a:sym typeface="Calibri"/>
        </a:defRPr>
      </a:lvl7pPr>
      <a:lvl8pPr marL="0" marR="0" indent="0" algn="ctr" defTabSz="457200" rtl="0" latinLnBrk="0">
        <a:lnSpc>
          <a:spcPct val="100000"/>
        </a:lnSpc>
        <a:spcBef>
          <a:spcPts val="0"/>
        </a:spcBef>
        <a:spcAft>
          <a:spcPts val="0"/>
        </a:spcAft>
        <a:buClrTx/>
        <a:buSzTx/>
        <a:buFontTx/>
        <a:buNone/>
        <a:tabLst/>
        <a:defRPr b="1" baseline="0" cap="none" i="0" spc="0" strike="noStrike" sz="4400" u="none">
          <a:ln>
            <a:noFill/>
          </a:ln>
          <a:solidFill>
            <a:srgbClr val="FFFFFF"/>
          </a:solidFill>
          <a:uFillTx/>
          <a:latin typeface="+mj-lt"/>
          <a:ea typeface="+mj-ea"/>
          <a:cs typeface="+mj-cs"/>
          <a:sym typeface="Calibri"/>
        </a:defRPr>
      </a:lvl8pPr>
      <a:lvl9pPr marL="0" marR="0" indent="0" algn="ctr" defTabSz="457200" rtl="0" latinLnBrk="0">
        <a:lnSpc>
          <a:spcPct val="100000"/>
        </a:lnSpc>
        <a:spcBef>
          <a:spcPts val="0"/>
        </a:spcBef>
        <a:spcAft>
          <a:spcPts val="0"/>
        </a:spcAft>
        <a:buClrTx/>
        <a:buSzTx/>
        <a:buFontTx/>
        <a:buNone/>
        <a:tabLst/>
        <a:defRPr b="1" baseline="0" cap="none" i="0" spc="0" strike="noStrike" sz="4400" u="none">
          <a:ln>
            <a:noFill/>
          </a:ln>
          <a:solidFill>
            <a:srgbClr val="FFFFFF"/>
          </a:solidFill>
          <a:uFillTx/>
          <a:latin typeface="+mj-lt"/>
          <a:ea typeface="+mj-ea"/>
          <a:cs typeface="+mj-cs"/>
          <a:sym typeface="Calibri"/>
        </a:defRPr>
      </a:lvl9pPr>
    </p:titleStyle>
    <p:bodyStyle>
      <a:lvl1pPr marL="342900" marR="0" indent="-342900" algn="l" defTabSz="457200" rtl="0" latinLnBrk="0">
        <a:lnSpc>
          <a:spcPct val="100000"/>
        </a:lnSpc>
        <a:spcBef>
          <a:spcPts val="700"/>
        </a:spcBef>
        <a:spcAft>
          <a:spcPts val="0"/>
        </a:spcAft>
        <a:buClrTx/>
        <a:buSzPct val="100000"/>
        <a:buFont typeface="Arial"/>
        <a:buChar char="•"/>
        <a:tabLst/>
        <a:defRPr b="0" baseline="0" cap="none" i="0" spc="0" strike="noStrike" sz="3200" u="none">
          <a:ln>
            <a:noFill/>
          </a:ln>
          <a:solidFill>
            <a:srgbClr val="000000"/>
          </a:solidFill>
          <a:uFillTx/>
          <a:latin typeface="+mj-lt"/>
          <a:ea typeface="+mj-ea"/>
          <a:cs typeface="+mj-cs"/>
          <a:sym typeface="Calibri"/>
        </a:defRPr>
      </a:lvl1pPr>
      <a:lvl2pPr marL="783771" marR="0" indent="-326571" algn="l" defTabSz="457200" rtl="0" latinLnBrk="0">
        <a:lnSpc>
          <a:spcPct val="100000"/>
        </a:lnSpc>
        <a:spcBef>
          <a:spcPts val="700"/>
        </a:spcBef>
        <a:spcAft>
          <a:spcPts val="0"/>
        </a:spcAft>
        <a:buClrTx/>
        <a:buSzPct val="100000"/>
        <a:buFont typeface="Arial"/>
        <a:buChar char="–"/>
        <a:tabLst/>
        <a:defRPr b="0" baseline="0" cap="none" i="0" spc="0" strike="noStrike" sz="3200" u="none">
          <a:ln>
            <a:noFill/>
          </a:ln>
          <a:solidFill>
            <a:srgbClr val="000000"/>
          </a:solidFill>
          <a:uFillTx/>
          <a:latin typeface="+mj-lt"/>
          <a:ea typeface="+mj-ea"/>
          <a:cs typeface="+mj-cs"/>
          <a:sym typeface="Calibri"/>
        </a:defRPr>
      </a:lvl2pPr>
      <a:lvl3pPr marL="1219200" marR="0" indent="-304800" algn="l" defTabSz="457200" rtl="0" latinLnBrk="0">
        <a:lnSpc>
          <a:spcPct val="100000"/>
        </a:lnSpc>
        <a:spcBef>
          <a:spcPts val="700"/>
        </a:spcBef>
        <a:spcAft>
          <a:spcPts val="0"/>
        </a:spcAft>
        <a:buClrTx/>
        <a:buSzPct val="100000"/>
        <a:buFont typeface="Arial"/>
        <a:buChar char="•"/>
        <a:tabLst/>
        <a:defRPr b="0" baseline="0" cap="none" i="0" spc="0" strike="noStrike" sz="3200" u="none">
          <a:ln>
            <a:noFill/>
          </a:ln>
          <a:solidFill>
            <a:srgbClr val="000000"/>
          </a:solidFill>
          <a:uFillTx/>
          <a:latin typeface="+mj-lt"/>
          <a:ea typeface="+mj-ea"/>
          <a:cs typeface="+mj-cs"/>
          <a:sym typeface="Calibri"/>
        </a:defRPr>
      </a:lvl3pPr>
      <a:lvl4pPr marL="1737360" marR="0" indent="-365760" algn="l" defTabSz="457200" rtl="0" latinLnBrk="0">
        <a:lnSpc>
          <a:spcPct val="100000"/>
        </a:lnSpc>
        <a:spcBef>
          <a:spcPts val="700"/>
        </a:spcBef>
        <a:spcAft>
          <a:spcPts val="0"/>
        </a:spcAft>
        <a:buClrTx/>
        <a:buSzPct val="100000"/>
        <a:buFont typeface="Arial"/>
        <a:buChar char="–"/>
        <a:tabLst/>
        <a:defRPr b="0" baseline="0" cap="none" i="0" spc="0" strike="noStrike" sz="3200" u="none">
          <a:ln>
            <a:noFill/>
          </a:ln>
          <a:solidFill>
            <a:srgbClr val="000000"/>
          </a:solidFill>
          <a:uFillTx/>
          <a:latin typeface="+mj-lt"/>
          <a:ea typeface="+mj-ea"/>
          <a:cs typeface="+mj-cs"/>
          <a:sym typeface="Calibri"/>
        </a:defRPr>
      </a:lvl4pPr>
      <a:lvl5pPr marL="2194560" marR="0" indent="-365760" algn="l" defTabSz="457200" rtl="0" latinLnBrk="0">
        <a:lnSpc>
          <a:spcPct val="100000"/>
        </a:lnSpc>
        <a:spcBef>
          <a:spcPts val="700"/>
        </a:spcBef>
        <a:spcAft>
          <a:spcPts val="0"/>
        </a:spcAft>
        <a:buClrTx/>
        <a:buSzPct val="100000"/>
        <a:buFont typeface="Arial"/>
        <a:buChar char="»"/>
        <a:tabLst/>
        <a:defRPr b="0" baseline="0" cap="none" i="0" spc="0" strike="noStrike" sz="3200" u="none">
          <a:ln>
            <a:noFill/>
          </a:ln>
          <a:solidFill>
            <a:srgbClr val="000000"/>
          </a:solidFill>
          <a:uFillTx/>
          <a:latin typeface="+mj-lt"/>
          <a:ea typeface="+mj-ea"/>
          <a:cs typeface="+mj-cs"/>
          <a:sym typeface="Calibri"/>
        </a:defRPr>
      </a:lvl5pPr>
      <a:lvl6pPr marL="2651760" marR="0" indent="-365760" algn="l" defTabSz="457200" rtl="0" latinLnBrk="0">
        <a:lnSpc>
          <a:spcPct val="100000"/>
        </a:lnSpc>
        <a:spcBef>
          <a:spcPts val="700"/>
        </a:spcBef>
        <a:spcAft>
          <a:spcPts val="0"/>
        </a:spcAft>
        <a:buClrTx/>
        <a:buSzPct val="100000"/>
        <a:buFont typeface="Arial"/>
        <a:buChar char="•"/>
        <a:tabLst/>
        <a:defRPr b="0" baseline="0" cap="none" i="0" spc="0" strike="noStrike" sz="3200" u="none">
          <a:ln>
            <a:noFill/>
          </a:ln>
          <a:solidFill>
            <a:srgbClr val="000000"/>
          </a:solidFill>
          <a:uFillTx/>
          <a:latin typeface="+mj-lt"/>
          <a:ea typeface="+mj-ea"/>
          <a:cs typeface="+mj-cs"/>
          <a:sym typeface="Calibri"/>
        </a:defRPr>
      </a:lvl6pPr>
      <a:lvl7pPr marL="3108960" marR="0" indent="-365760" algn="l" defTabSz="457200" rtl="0" latinLnBrk="0">
        <a:lnSpc>
          <a:spcPct val="100000"/>
        </a:lnSpc>
        <a:spcBef>
          <a:spcPts val="700"/>
        </a:spcBef>
        <a:spcAft>
          <a:spcPts val="0"/>
        </a:spcAft>
        <a:buClrTx/>
        <a:buSzPct val="100000"/>
        <a:buFont typeface="Arial"/>
        <a:buChar char="•"/>
        <a:tabLst/>
        <a:defRPr b="0" baseline="0" cap="none" i="0" spc="0" strike="noStrike" sz="3200" u="none">
          <a:ln>
            <a:noFill/>
          </a:ln>
          <a:solidFill>
            <a:srgbClr val="000000"/>
          </a:solidFill>
          <a:uFillTx/>
          <a:latin typeface="+mj-lt"/>
          <a:ea typeface="+mj-ea"/>
          <a:cs typeface="+mj-cs"/>
          <a:sym typeface="Calibri"/>
        </a:defRPr>
      </a:lvl7pPr>
      <a:lvl8pPr marL="3566159" marR="0" indent="-365759" algn="l" defTabSz="457200" rtl="0" latinLnBrk="0">
        <a:lnSpc>
          <a:spcPct val="100000"/>
        </a:lnSpc>
        <a:spcBef>
          <a:spcPts val="700"/>
        </a:spcBef>
        <a:spcAft>
          <a:spcPts val="0"/>
        </a:spcAft>
        <a:buClrTx/>
        <a:buSzPct val="100000"/>
        <a:buFont typeface="Arial"/>
        <a:buChar char="•"/>
        <a:tabLst/>
        <a:defRPr b="0" baseline="0" cap="none" i="0" spc="0" strike="noStrike" sz="3200" u="none">
          <a:ln>
            <a:noFill/>
          </a:ln>
          <a:solidFill>
            <a:srgbClr val="000000"/>
          </a:solidFill>
          <a:uFillTx/>
          <a:latin typeface="+mj-lt"/>
          <a:ea typeface="+mj-ea"/>
          <a:cs typeface="+mj-cs"/>
          <a:sym typeface="Calibri"/>
        </a:defRPr>
      </a:lvl8pPr>
      <a:lvl9pPr marL="4023359" marR="0" indent="-365759" algn="l" defTabSz="457200" rtl="0" latinLnBrk="0">
        <a:lnSpc>
          <a:spcPct val="100000"/>
        </a:lnSpc>
        <a:spcBef>
          <a:spcPts val="700"/>
        </a:spcBef>
        <a:spcAft>
          <a:spcPts val="0"/>
        </a:spcAft>
        <a:buClrTx/>
        <a:buSzPct val="100000"/>
        <a:buFont typeface="Arial"/>
        <a:buChar char="•"/>
        <a:tabLst/>
        <a:defRPr b="0" baseline="0" cap="none" i="0" spc="0" strike="noStrike" sz="3200" u="none">
          <a:ln>
            <a:noFill/>
          </a:ln>
          <a:solidFill>
            <a:srgbClr val="000000"/>
          </a:solidFill>
          <a:uFillTx/>
          <a:latin typeface="+mj-lt"/>
          <a:ea typeface="+mj-ea"/>
          <a:cs typeface="+mj-cs"/>
          <a:sym typeface="Calibri"/>
        </a:defRPr>
      </a:lvl9pPr>
    </p:bodyStyle>
    <p:otherStyle>
      <a:lvl1pPr marL="0" marR="0" indent="0" algn="r" defTabSz="457200" rtl="0" latinLnBrk="0">
        <a:lnSpc>
          <a:spcPct val="100000"/>
        </a:lnSpc>
        <a:spcBef>
          <a:spcPts val="0"/>
        </a:spcBef>
        <a:spcAft>
          <a:spcPts val="0"/>
        </a:spcAft>
        <a:buClrTx/>
        <a:buSzTx/>
        <a:buFontTx/>
        <a:buNone/>
        <a:tabLst/>
        <a:defRPr b="1" baseline="0" cap="none" i="0" spc="0" strike="noStrike" sz="1200" u="none">
          <a:ln>
            <a:noFill/>
          </a:ln>
          <a:solidFill>
            <a:schemeClr val="tx1"/>
          </a:solidFill>
          <a:uFillTx/>
          <a:latin typeface="+mn-lt"/>
          <a:ea typeface="+mn-ea"/>
          <a:cs typeface="+mn-cs"/>
          <a:sym typeface="Calibri"/>
        </a:defRPr>
      </a:lvl1pPr>
      <a:lvl2pPr marL="0" marR="0" indent="0" algn="r" defTabSz="457200" rtl="0" latinLnBrk="0">
        <a:lnSpc>
          <a:spcPct val="100000"/>
        </a:lnSpc>
        <a:spcBef>
          <a:spcPts val="0"/>
        </a:spcBef>
        <a:spcAft>
          <a:spcPts val="0"/>
        </a:spcAft>
        <a:buClrTx/>
        <a:buSzTx/>
        <a:buFontTx/>
        <a:buNone/>
        <a:tabLst/>
        <a:defRPr b="1" baseline="0" cap="none" i="0" spc="0" strike="noStrike" sz="1200" u="none">
          <a:ln>
            <a:noFill/>
          </a:ln>
          <a:solidFill>
            <a:schemeClr val="tx1"/>
          </a:solidFill>
          <a:uFillTx/>
          <a:latin typeface="+mn-lt"/>
          <a:ea typeface="+mn-ea"/>
          <a:cs typeface="+mn-cs"/>
          <a:sym typeface="Calibri"/>
        </a:defRPr>
      </a:lvl2pPr>
      <a:lvl3pPr marL="0" marR="0" indent="0" algn="r" defTabSz="457200" rtl="0" latinLnBrk="0">
        <a:lnSpc>
          <a:spcPct val="100000"/>
        </a:lnSpc>
        <a:spcBef>
          <a:spcPts val="0"/>
        </a:spcBef>
        <a:spcAft>
          <a:spcPts val="0"/>
        </a:spcAft>
        <a:buClrTx/>
        <a:buSzTx/>
        <a:buFontTx/>
        <a:buNone/>
        <a:tabLst/>
        <a:defRPr b="1" baseline="0" cap="none" i="0" spc="0" strike="noStrike" sz="1200" u="none">
          <a:ln>
            <a:noFill/>
          </a:ln>
          <a:solidFill>
            <a:schemeClr val="tx1"/>
          </a:solidFill>
          <a:uFillTx/>
          <a:latin typeface="+mn-lt"/>
          <a:ea typeface="+mn-ea"/>
          <a:cs typeface="+mn-cs"/>
          <a:sym typeface="Calibri"/>
        </a:defRPr>
      </a:lvl3pPr>
      <a:lvl4pPr marL="0" marR="0" indent="0" algn="r" defTabSz="457200" rtl="0" latinLnBrk="0">
        <a:lnSpc>
          <a:spcPct val="100000"/>
        </a:lnSpc>
        <a:spcBef>
          <a:spcPts val="0"/>
        </a:spcBef>
        <a:spcAft>
          <a:spcPts val="0"/>
        </a:spcAft>
        <a:buClrTx/>
        <a:buSzTx/>
        <a:buFontTx/>
        <a:buNone/>
        <a:tabLst/>
        <a:defRPr b="1" baseline="0" cap="none" i="0" spc="0" strike="noStrike" sz="1200" u="none">
          <a:ln>
            <a:noFill/>
          </a:ln>
          <a:solidFill>
            <a:schemeClr val="tx1"/>
          </a:solidFill>
          <a:uFillTx/>
          <a:latin typeface="+mn-lt"/>
          <a:ea typeface="+mn-ea"/>
          <a:cs typeface="+mn-cs"/>
          <a:sym typeface="Calibri"/>
        </a:defRPr>
      </a:lvl4pPr>
      <a:lvl5pPr marL="0" marR="0" indent="0" algn="r" defTabSz="457200" rtl="0" latinLnBrk="0">
        <a:lnSpc>
          <a:spcPct val="100000"/>
        </a:lnSpc>
        <a:spcBef>
          <a:spcPts val="0"/>
        </a:spcBef>
        <a:spcAft>
          <a:spcPts val="0"/>
        </a:spcAft>
        <a:buClrTx/>
        <a:buSzTx/>
        <a:buFontTx/>
        <a:buNone/>
        <a:tabLst/>
        <a:defRPr b="1" baseline="0" cap="none" i="0" spc="0" strike="noStrike" sz="1200" u="none">
          <a:ln>
            <a:noFill/>
          </a:ln>
          <a:solidFill>
            <a:schemeClr val="tx1"/>
          </a:solidFill>
          <a:uFillTx/>
          <a:latin typeface="+mn-lt"/>
          <a:ea typeface="+mn-ea"/>
          <a:cs typeface="+mn-cs"/>
          <a:sym typeface="Calibri"/>
        </a:defRPr>
      </a:lvl5pPr>
      <a:lvl6pPr marL="0" marR="0" indent="0" algn="r" defTabSz="457200" rtl="0" latinLnBrk="0">
        <a:lnSpc>
          <a:spcPct val="100000"/>
        </a:lnSpc>
        <a:spcBef>
          <a:spcPts val="0"/>
        </a:spcBef>
        <a:spcAft>
          <a:spcPts val="0"/>
        </a:spcAft>
        <a:buClrTx/>
        <a:buSzTx/>
        <a:buFontTx/>
        <a:buNone/>
        <a:tabLst/>
        <a:defRPr b="1" baseline="0" cap="none" i="0" spc="0" strike="noStrike" sz="1200" u="none">
          <a:ln>
            <a:noFill/>
          </a:ln>
          <a:solidFill>
            <a:schemeClr val="tx1"/>
          </a:solidFill>
          <a:uFillTx/>
          <a:latin typeface="+mn-lt"/>
          <a:ea typeface="+mn-ea"/>
          <a:cs typeface="+mn-cs"/>
          <a:sym typeface="Calibri"/>
        </a:defRPr>
      </a:lvl6pPr>
      <a:lvl7pPr marL="0" marR="0" indent="0" algn="r" defTabSz="457200" rtl="0" latinLnBrk="0">
        <a:lnSpc>
          <a:spcPct val="100000"/>
        </a:lnSpc>
        <a:spcBef>
          <a:spcPts val="0"/>
        </a:spcBef>
        <a:spcAft>
          <a:spcPts val="0"/>
        </a:spcAft>
        <a:buClrTx/>
        <a:buSzTx/>
        <a:buFontTx/>
        <a:buNone/>
        <a:tabLst/>
        <a:defRPr b="1" baseline="0" cap="none" i="0" spc="0" strike="noStrike" sz="1200" u="none">
          <a:ln>
            <a:noFill/>
          </a:ln>
          <a:solidFill>
            <a:schemeClr val="tx1"/>
          </a:solidFill>
          <a:uFillTx/>
          <a:latin typeface="+mn-lt"/>
          <a:ea typeface="+mn-ea"/>
          <a:cs typeface="+mn-cs"/>
          <a:sym typeface="Calibri"/>
        </a:defRPr>
      </a:lvl7pPr>
      <a:lvl8pPr marL="0" marR="0" indent="0" algn="r" defTabSz="457200" rtl="0" latinLnBrk="0">
        <a:lnSpc>
          <a:spcPct val="100000"/>
        </a:lnSpc>
        <a:spcBef>
          <a:spcPts val="0"/>
        </a:spcBef>
        <a:spcAft>
          <a:spcPts val="0"/>
        </a:spcAft>
        <a:buClrTx/>
        <a:buSzTx/>
        <a:buFontTx/>
        <a:buNone/>
        <a:tabLst/>
        <a:defRPr b="1" baseline="0" cap="none" i="0" spc="0" strike="noStrike" sz="1200" u="none">
          <a:ln>
            <a:noFill/>
          </a:ln>
          <a:solidFill>
            <a:schemeClr val="tx1"/>
          </a:solidFill>
          <a:uFillTx/>
          <a:latin typeface="+mn-lt"/>
          <a:ea typeface="+mn-ea"/>
          <a:cs typeface="+mn-cs"/>
          <a:sym typeface="Calibri"/>
        </a:defRPr>
      </a:lvl8pPr>
      <a:lvl9pPr marL="0" marR="0" indent="0" algn="r" defTabSz="457200" rtl="0" latinLnBrk="0">
        <a:lnSpc>
          <a:spcPct val="100000"/>
        </a:lnSpc>
        <a:spcBef>
          <a:spcPts val="0"/>
        </a:spcBef>
        <a:spcAft>
          <a:spcPts val="0"/>
        </a:spcAft>
        <a:buClrTx/>
        <a:buSzTx/>
        <a:buFontTx/>
        <a:buNone/>
        <a:tabLst/>
        <a:defRPr b="1" baseline="0" cap="none" i="0" spc="0" strike="noStrike" sz="1200" u="none">
          <a:ln>
            <a:noFill/>
          </a:ln>
          <a:solidFill>
            <a:schemeClr val="tx1"/>
          </a:solidFill>
          <a:uFillTx/>
          <a:latin typeface="+mn-lt"/>
          <a:ea typeface="+mn-ea"/>
          <a:cs typeface="+mn-cs"/>
          <a:sym typeface="Calibri"/>
        </a:defRPr>
      </a:lvl9pPr>
    </p:otherStyle>
  </p:txStyles>
</p:sldMaster>
</file>

<file path=ppt/slides/_rels/slide1.xml.rels><?xml version="1.0" encoding="UTF-8" standalone="yes"?><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14.xml.rels><?xml version="1.0" encoding="UTF-8" standalone="yes"?><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18.xml.rels><?xml version="1.0" encoding="UTF-8" standalone="yes"?><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20.xml.rels><?xml version="1.0" encoding="UTF-8" standalone="yes"?><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22.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 Id="rId3" Type="http://schemas.openxmlformats.org/officeDocument/2006/relationships/image" Target="../media/image2.png"/></Relationships>

</file>

<file path=ppt/slides/_rels/slide23.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24.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s>

</file>

<file path=ppt/slides/_rels/slide25.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 Id="rId3" Type="http://schemas.openxmlformats.org/officeDocument/2006/relationships/image" Target="../media/image4.png"/></Relationships>

</file>

<file path=ppt/slides/_rels/slide26.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 Id="rId3" Type="http://schemas.openxmlformats.org/officeDocument/2006/relationships/image" Target="../media/image5.png"/></Relationships>

</file>

<file path=ppt/slides/_rels/slide27.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 Id="rId3" Type="http://schemas.openxmlformats.org/officeDocument/2006/relationships/image" Target="../media/image6.png"/></Relationships>

</file>

<file path=ppt/slides/_rels/slide28.xml.rels><?xml version="1.0" encoding="UTF-8" standalone="yes"?><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4.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5.xml.rels><?xml version="1.0" encoding="UTF-8" standalone="yes"?><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8.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9.xml.rels><?xml version="1.0" encoding="UTF-8" standalone="yes"?><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29" name="Titolo 1"/>
          <p:cNvSpPr txBox="1"/>
          <p:nvPr>
            <p:ph type="ctrTitle"/>
          </p:nvPr>
        </p:nvSpPr>
        <p:spPr>
          <a:xfrm>
            <a:off x="0" y="2130425"/>
            <a:ext cx="9144000" cy="2449516"/>
          </a:xfrm>
          <a:prstGeom prst="rect">
            <a:avLst/>
          </a:prstGeom>
        </p:spPr>
        <p:txBody>
          <a:bodyPr/>
          <a:lstStyle/>
          <a:p>
            <a:pPr>
              <a:defRPr sz="3200"/>
            </a:pPr>
            <a:r>
              <a:t>Le attività dell’UVP: dalle Linee guida al Portale della </a:t>
            </a:r>
            <a:r>
              <a:rPr i="1"/>
              <a:t>performance</a:t>
            </a:r>
          </a:p>
        </p:txBody>
      </p:sp>
      <p:sp>
        <p:nvSpPr>
          <p:cNvPr id="130" name="Sottotitolo 2"/>
          <p:cNvSpPr txBox="1"/>
          <p:nvPr>
            <p:ph type="subTitle" sz="quarter" idx="1"/>
          </p:nvPr>
        </p:nvSpPr>
        <p:spPr>
          <a:xfrm>
            <a:off x="1371600" y="4579937"/>
            <a:ext cx="6519863" cy="1593853"/>
          </a:xfrm>
          <a:prstGeom prst="rect">
            <a:avLst/>
          </a:prstGeom>
        </p:spPr>
        <p:txBody>
          <a:bodyPr/>
          <a:lstStyle/>
          <a:p>
            <a:pPr>
              <a:spcBef>
                <a:spcPts val="600"/>
              </a:spcBef>
              <a:defRPr b="1" sz="2600"/>
            </a:pPr>
            <a:r>
              <a:t>Marco De Giorgi</a:t>
            </a:r>
          </a:p>
          <a:p>
            <a:pPr>
              <a:spcBef>
                <a:spcPts val="600"/>
              </a:spcBef>
              <a:defRPr b="1" sz="2600"/>
            </a:pPr>
            <a:r>
              <a:t>SNA, 28 giugno 2017</a:t>
            </a:r>
          </a:p>
        </p:txBody>
      </p:sp>
    </p:spTree>
  </p:cSld>
  <p:clrMapOvr>
    <a:masterClrMapping/>
  </p:clrMapOvr>
  <p:transition xmlns:p14="http://schemas.microsoft.com/office/powerpoint/2010/main" spd="med" advClick="1"/>
</p:sld>
</file>

<file path=ppt/slides/slide10.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86" name="Titolo 1"/>
          <p:cNvSpPr txBox="1"/>
          <p:nvPr>
            <p:ph type="title"/>
          </p:nvPr>
        </p:nvSpPr>
        <p:spPr>
          <a:xfrm>
            <a:off x="104503" y="274637"/>
            <a:ext cx="8948382" cy="1143004"/>
          </a:xfrm>
          <a:prstGeom prst="rect">
            <a:avLst/>
          </a:prstGeom>
        </p:spPr>
        <p:txBody>
          <a:bodyPr/>
          <a:lstStyle/>
          <a:p>
            <a:pPr lvl="1" defTabSz="370285">
              <a:defRPr sz="3559"/>
            </a:pPr>
            <a:r>
              <a:t>Allineamento temporale del ciclo della </a:t>
            </a:r>
            <a:r>
              <a:rPr i="1"/>
              <a:t>performance </a:t>
            </a:r>
            <a:r>
              <a:t>con gli altri cicli</a:t>
            </a:r>
            <a:r>
              <a:rPr i="1"/>
              <a:t> </a:t>
            </a:r>
          </a:p>
        </p:txBody>
      </p:sp>
      <p:sp>
        <p:nvSpPr>
          <p:cNvPr id="187" name="Segnaposto contenuto 2"/>
          <p:cNvSpPr txBox="1"/>
          <p:nvPr>
            <p:ph type="body" idx="1"/>
          </p:nvPr>
        </p:nvSpPr>
        <p:spPr>
          <a:xfrm>
            <a:off x="104502" y="1628799"/>
            <a:ext cx="8899774" cy="4024657"/>
          </a:xfrm>
          <a:prstGeom prst="rect">
            <a:avLst/>
          </a:prstGeom>
        </p:spPr>
        <p:txBody>
          <a:bodyPr/>
          <a:lstStyle/>
          <a:p>
            <a:pPr>
              <a:lnSpc>
                <a:spcPct val="90000"/>
              </a:lnSpc>
              <a:spcBef>
                <a:spcPts val="1200"/>
              </a:spcBef>
              <a:defRPr b="1" sz="2400"/>
            </a:pPr>
          </a:p>
          <a:p>
            <a:pPr>
              <a:lnSpc>
                <a:spcPct val="90000"/>
              </a:lnSpc>
              <a:spcBef>
                <a:spcPts val="1200"/>
              </a:spcBef>
              <a:defRPr b="1" sz="2400"/>
            </a:pPr>
            <a:r>
              <a:t>Attuazione del Protocollo d’intesa </a:t>
            </a:r>
            <a:r>
              <a:rPr b="0"/>
              <a:t>stipulato</a:t>
            </a:r>
            <a:r>
              <a:t> </a:t>
            </a:r>
            <a:r>
              <a:rPr b="0"/>
              <a:t>con la Ragioneria Generale dello Stato (RGS) il 15 settembre 2016</a:t>
            </a:r>
          </a:p>
          <a:p>
            <a:pPr>
              <a:lnSpc>
                <a:spcPct val="90000"/>
              </a:lnSpc>
              <a:spcBef>
                <a:spcPts val="1200"/>
              </a:spcBef>
              <a:defRPr b="1" sz="2400"/>
            </a:pPr>
            <a:r>
              <a:t>Gruppo di lavoro congiunto </a:t>
            </a:r>
            <a:r>
              <a:rPr b="0"/>
              <a:t>con RGS e Ufficio per il Programma di Governo</a:t>
            </a:r>
          </a:p>
          <a:p>
            <a:pPr lvl="1">
              <a:lnSpc>
                <a:spcPct val="90000"/>
              </a:lnSpc>
              <a:spcBef>
                <a:spcPts val="1200"/>
              </a:spcBef>
              <a:buFontTx/>
              <a:buChar char="✓"/>
              <a:defRPr i="1" sz="2400"/>
            </a:pPr>
            <a:r>
              <a:t>Indirizzi congiunti ed omogenei</a:t>
            </a:r>
          </a:p>
          <a:p>
            <a:pPr lvl="1">
              <a:lnSpc>
                <a:spcPct val="90000"/>
              </a:lnSpc>
              <a:spcBef>
                <a:spcPts val="1200"/>
              </a:spcBef>
              <a:buFontTx/>
              <a:buChar char="✓"/>
              <a:defRPr i="1" sz="2400"/>
            </a:pPr>
            <a:r>
              <a:t>Raccordo contenuti Piano e Note Integrative</a:t>
            </a:r>
          </a:p>
        </p:txBody>
      </p:sp>
      <p:sp>
        <p:nvSpPr>
          <p:cNvPr id="188" name="Segnaposto numero diapositiva 4"/>
          <p:cNvSpPr txBox="1"/>
          <p:nvPr>
            <p:ph type="sldNum" sz="quarter" idx="4294967295"/>
          </p:nvPr>
        </p:nvSpPr>
        <p:spPr>
          <a:xfrm>
            <a:off x="8404065" y="6404290"/>
            <a:ext cx="282731" cy="269237"/>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11.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grpSp>
        <p:nvGrpSpPr>
          <p:cNvPr id="203" name="Segnaposto contenuto 4"/>
          <p:cNvGrpSpPr/>
          <p:nvPr/>
        </p:nvGrpSpPr>
        <p:grpSpPr>
          <a:xfrm>
            <a:off x="147141" y="3308043"/>
            <a:ext cx="8543107" cy="2797310"/>
            <a:chOff x="0" y="0"/>
            <a:chExt cx="8543105" cy="2797308"/>
          </a:xfrm>
        </p:grpSpPr>
        <p:sp>
          <p:nvSpPr>
            <p:cNvPr id="190" name="Freccia"/>
            <p:cNvSpPr/>
            <p:nvPr/>
          </p:nvSpPr>
          <p:spPr>
            <a:xfrm>
              <a:off x="0" y="0"/>
              <a:ext cx="8543106" cy="2797309"/>
            </a:xfrm>
            <a:prstGeom prst="rightArrow">
              <a:avLst>
                <a:gd name="adj1" fmla="val 50000"/>
                <a:gd name="adj2" fmla="val 50000"/>
              </a:avLst>
            </a:prstGeom>
            <a:solidFill>
              <a:srgbClr val="CACACA"/>
            </a:solidFill>
            <a:ln w="12700" cap="flat">
              <a:noFill/>
              <a:miter lim="400000"/>
            </a:ln>
            <a:effectLst/>
          </p:spPr>
          <p:txBody>
            <a:bodyPr wrap="square" lIns="45718" tIns="45718" rIns="45718" bIns="45718" numCol="1" anchor="t">
              <a:noAutofit/>
            </a:bodyPr>
            <a:lstStyle/>
            <a:p>
              <a:pPr>
                <a:spcBef>
                  <a:spcPts val="700"/>
                </a:spcBef>
                <a:defRPr sz="3200"/>
              </a:pPr>
            </a:p>
          </p:txBody>
        </p:sp>
        <p:grpSp>
          <p:nvGrpSpPr>
            <p:cNvPr id="193" name="Raggruppa"/>
            <p:cNvGrpSpPr/>
            <p:nvPr/>
          </p:nvGrpSpPr>
          <p:grpSpPr>
            <a:xfrm>
              <a:off x="38127" y="860530"/>
              <a:ext cx="1797567" cy="1118926"/>
              <a:chOff x="0" y="0"/>
              <a:chExt cx="1797565" cy="1118925"/>
            </a:xfrm>
          </p:grpSpPr>
          <p:sp>
            <p:nvSpPr>
              <p:cNvPr id="191" name="Rettangolo arrotondato"/>
              <p:cNvSpPr/>
              <p:nvPr/>
            </p:nvSpPr>
            <p:spPr>
              <a:xfrm>
                <a:off x="0" y="0"/>
                <a:ext cx="1797566" cy="1118926"/>
              </a:xfrm>
              <a:prstGeom prst="roundRect">
                <a:avLst>
                  <a:gd name="adj" fmla="val 16667"/>
                </a:avLst>
              </a:prstGeom>
              <a:solidFill>
                <a:srgbClr val="FFFFFF"/>
              </a:solidFill>
              <a:ln w="38100" cap="flat">
                <a:solidFill>
                  <a:srgbClr val="000000"/>
                </a:solidFill>
                <a:prstDash val="solid"/>
                <a:round/>
              </a:ln>
              <a:effectLst>
                <a:outerShdw sx="100000" sy="100000" kx="0" ky="0" algn="b" rotWithShape="0" blurRad="38100" dist="23000" dir="5400000">
                  <a:srgbClr val="000000">
                    <a:alpha val="35000"/>
                  </a:srgbClr>
                </a:outerShdw>
              </a:effectLst>
            </p:spPr>
            <p:txBody>
              <a:bodyPr wrap="square" lIns="45718" tIns="45718" rIns="45718" bIns="45718" numCol="1" anchor="ctr">
                <a:noAutofit/>
              </a:bodyPr>
              <a:lstStyle/>
              <a:p>
                <a:pPr algn="ctr" defTabSz="533400">
                  <a:lnSpc>
                    <a:spcPct val="90000"/>
                  </a:lnSpc>
                  <a:spcBef>
                    <a:spcPts val="1300"/>
                  </a:spcBef>
                  <a:defRPr sz="1200">
                    <a:solidFill>
                      <a:srgbClr val="FFFFFF"/>
                    </a:solidFill>
                  </a:defRPr>
                </a:pPr>
              </a:p>
            </p:txBody>
          </p:sp>
          <p:sp>
            <p:nvSpPr>
              <p:cNvPr id="192" name="Presentazione del Documento di economia e Finanza (DEF)…"/>
              <p:cNvSpPr txBox="1"/>
              <p:nvPr/>
            </p:nvSpPr>
            <p:spPr>
              <a:xfrm>
                <a:off x="54619" y="73054"/>
                <a:ext cx="1688326" cy="972819"/>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45718" tIns="45718" rIns="45718" bIns="45718" numCol="1" anchor="ctr">
                <a:spAutoFit/>
              </a:bodyPr>
              <a:lstStyle/>
              <a:p>
                <a:pPr algn="ctr" defTabSz="533400">
                  <a:lnSpc>
                    <a:spcPct val="90000"/>
                  </a:lnSpc>
                  <a:spcBef>
                    <a:spcPts val="500"/>
                  </a:spcBef>
                  <a:defRPr b="1" sz="1200"/>
                </a:pPr>
                <a:r>
                  <a:t>Presentazione del Documento di </a:t>
                </a:r>
                <a:r>
                  <a:t>E</a:t>
                </a:r>
                <a:r>
                  <a:t>conomia e Finanza (DEF) </a:t>
                </a:r>
                <a:endParaRPr>
                  <a:solidFill>
                    <a:srgbClr val="FFFFFF"/>
                  </a:solidFill>
                </a:endParaRPr>
              </a:p>
              <a:p>
                <a:pPr algn="ctr" defTabSz="533400">
                  <a:lnSpc>
                    <a:spcPct val="90000"/>
                  </a:lnSpc>
                  <a:spcBef>
                    <a:spcPts val="500"/>
                  </a:spcBef>
                  <a:defRPr b="1" sz="1200"/>
                </a:pPr>
                <a:r>
                  <a:t>(10 Aprile)</a:t>
                </a:r>
              </a:p>
            </p:txBody>
          </p:sp>
        </p:grpSp>
        <p:grpSp>
          <p:nvGrpSpPr>
            <p:cNvPr id="196" name="Raggruppa"/>
            <p:cNvGrpSpPr/>
            <p:nvPr/>
          </p:nvGrpSpPr>
          <p:grpSpPr>
            <a:xfrm>
              <a:off x="2101601" y="865601"/>
              <a:ext cx="1822325" cy="1118926"/>
              <a:chOff x="0" y="0"/>
              <a:chExt cx="1822324" cy="1118925"/>
            </a:xfrm>
          </p:grpSpPr>
          <p:sp>
            <p:nvSpPr>
              <p:cNvPr id="194" name="Rettangolo arrotondato"/>
              <p:cNvSpPr/>
              <p:nvPr/>
            </p:nvSpPr>
            <p:spPr>
              <a:xfrm>
                <a:off x="0" y="0"/>
                <a:ext cx="1822325" cy="1118926"/>
              </a:xfrm>
              <a:prstGeom prst="roundRect">
                <a:avLst>
                  <a:gd name="adj" fmla="val 16667"/>
                </a:avLst>
              </a:prstGeom>
              <a:solidFill>
                <a:srgbClr val="FFFFFF"/>
              </a:solidFill>
              <a:ln w="38100" cap="flat">
                <a:solidFill>
                  <a:srgbClr val="000000"/>
                </a:solidFill>
                <a:prstDash val="solid"/>
                <a:round/>
              </a:ln>
              <a:effectLst>
                <a:outerShdw sx="100000" sy="100000" kx="0" ky="0" algn="b" rotWithShape="0" blurRad="38100" dist="23000" dir="5400000">
                  <a:srgbClr val="000000">
                    <a:alpha val="35000"/>
                  </a:srgbClr>
                </a:outerShdw>
              </a:effectLst>
            </p:spPr>
            <p:txBody>
              <a:bodyPr wrap="square" lIns="45718" tIns="45718" rIns="45718" bIns="45718" numCol="1" anchor="ctr">
                <a:noAutofit/>
              </a:bodyPr>
              <a:lstStyle/>
              <a:p>
                <a:pPr algn="ctr" defTabSz="533400">
                  <a:lnSpc>
                    <a:spcPct val="90000"/>
                  </a:lnSpc>
                  <a:spcBef>
                    <a:spcPts val="1300"/>
                  </a:spcBef>
                  <a:defRPr sz="1200">
                    <a:solidFill>
                      <a:srgbClr val="FFFFFF"/>
                    </a:solidFill>
                  </a:defRPr>
                </a:pPr>
              </a:p>
            </p:txBody>
          </p:sp>
          <p:sp>
            <p:nvSpPr>
              <p:cNvPr id="195" name="Circolare e apertura del sistema di note integrative…"/>
              <p:cNvSpPr txBox="1"/>
              <p:nvPr/>
            </p:nvSpPr>
            <p:spPr>
              <a:xfrm>
                <a:off x="54621" y="153062"/>
                <a:ext cx="1713084" cy="812799"/>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45718" tIns="45718" rIns="45718" bIns="45718" numCol="1" anchor="ctr">
                <a:spAutoFit/>
              </a:bodyPr>
              <a:lstStyle/>
              <a:p>
                <a:pPr algn="ctr" defTabSz="533400">
                  <a:lnSpc>
                    <a:spcPct val="90000"/>
                  </a:lnSpc>
                  <a:spcBef>
                    <a:spcPts val="500"/>
                  </a:spcBef>
                  <a:defRPr b="1" sz="1200"/>
                </a:pPr>
                <a:r>
                  <a:t>Circolare </a:t>
                </a:r>
                <a:r>
                  <a:t>RGS </a:t>
                </a:r>
                <a:r>
                  <a:t>e apertura  sistema </a:t>
                </a:r>
                <a:r>
                  <a:t>Note integrative</a:t>
                </a:r>
              </a:p>
              <a:p>
                <a:pPr algn="ctr" defTabSz="533400">
                  <a:lnSpc>
                    <a:spcPct val="90000"/>
                  </a:lnSpc>
                  <a:spcBef>
                    <a:spcPts val="500"/>
                  </a:spcBef>
                  <a:defRPr b="1" sz="1200"/>
                </a:pPr>
                <a:r>
                  <a:t>(Giugno)</a:t>
                </a:r>
              </a:p>
            </p:txBody>
          </p:sp>
        </p:grpSp>
        <p:grpSp>
          <p:nvGrpSpPr>
            <p:cNvPr id="199" name="Raggruppa"/>
            <p:cNvGrpSpPr/>
            <p:nvPr/>
          </p:nvGrpSpPr>
          <p:grpSpPr>
            <a:xfrm>
              <a:off x="4283964" y="865601"/>
              <a:ext cx="1630112" cy="1118927"/>
              <a:chOff x="0" y="0"/>
              <a:chExt cx="1630110" cy="1118926"/>
            </a:xfrm>
          </p:grpSpPr>
          <p:sp>
            <p:nvSpPr>
              <p:cNvPr id="197" name="Rettangolo arrotondato"/>
              <p:cNvSpPr/>
              <p:nvPr/>
            </p:nvSpPr>
            <p:spPr>
              <a:xfrm>
                <a:off x="72008" y="0"/>
                <a:ext cx="1472613" cy="1118927"/>
              </a:xfrm>
              <a:prstGeom prst="roundRect">
                <a:avLst>
                  <a:gd name="adj" fmla="val 16667"/>
                </a:avLst>
              </a:prstGeom>
              <a:solidFill>
                <a:srgbClr val="FFFFFF"/>
              </a:solidFill>
              <a:ln w="38100" cap="flat">
                <a:solidFill>
                  <a:srgbClr val="000000"/>
                </a:solidFill>
                <a:prstDash val="solid"/>
                <a:round/>
              </a:ln>
              <a:effectLst>
                <a:outerShdw sx="100000" sy="100000" kx="0" ky="0" algn="b" rotWithShape="0" blurRad="38100" dist="23000" dir="5400000">
                  <a:srgbClr val="000000">
                    <a:alpha val="35000"/>
                  </a:srgbClr>
                </a:outerShdw>
              </a:effectLst>
            </p:spPr>
            <p:txBody>
              <a:bodyPr wrap="square" lIns="45718" tIns="45718" rIns="45718" bIns="45718" numCol="1" anchor="ctr">
                <a:noAutofit/>
              </a:bodyPr>
              <a:lstStyle/>
              <a:p>
                <a:pPr algn="ctr" defTabSz="533400">
                  <a:lnSpc>
                    <a:spcPct val="90000"/>
                  </a:lnSpc>
                  <a:spcBef>
                    <a:spcPts val="1300"/>
                  </a:spcBef>
                  <a:defRPr sz="1200">
                    <a:solidFill>
                      <a:srgbClr val="FFFFFF"/>
                    </a:solidFill>
                  </a:defRPr>
                </a:pPr>
              </a:p>
            </p:txBody>
          </p:sp>
          <p:sp>
            <p:nvSpPr>
              <p:cNvPr id="198" name="Presentazione della Disegno di Legge di Bilancio e delle note integrative…"/>
              <p:cNvSpPr txBox="1"/>
              <p:nvPr/>
            </p:nvSpPr>
            <p:spPr>
              <a:xfrm>
                <a:off x="0" y="73053"/>
                <a:ext cx="1630111" cy="972819"/>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45718" tIns="45718" rIns="45718" bIns="45718" numCol="1" anchor="ctr">
                <a:spAutoFit/>
              </a:bodyPr>
              <a:lstStyle/>
              <a:p>
                <a:pPr algn="ctr" defTabSz="533400">
                  <a:lnSpc>
                    <a:spcPct val="90000"/>
                  </a:lnSpc>
                  <a:spcBef>
                    <a:spcPts val="500"/>
                  </a:spcBef>
                  <a:defRPr b="1" sz="1200"/>
                </a:pPr>
                <a:r>
                  <a:t>Presentazione del Disegno di Legge di Bilancio e delle </a:t>
                </a:r>
                <a:r>
                  <a:t>N</a:t>
                </a:r>
                <a:r>
                  <a:t>ote integrative</a:t>
                </a:r>
                <a:endParaRPr>
                  <a:solidFill>
                    <a:srgbClr val="FFFFFF"/>
                  </a:solidFill>
                </a:endParaRPr>
              </a:p>
              <a:p>
                <a:pPr algn="ctr" defTabSz="533400">
                  <a:lnSpc>
                    <a:spcPct val="90000"/>
                  </a:lnSpc>
                  <a:spcBef>
                    <a:spcPts val="500"/>
                  </a:spcBef>
                  <a:defRPr b="1" sz="1200"/>
                </a:pPr>
                <a:r>
                  <a:t>(20 Ottobre</a:t>
                </a:r>
                <a:r>
                  <a:rPr b="0"/>
                  <a:t>)</a:t>
                </a:r>
              </a:p>
            </p:txBody>
          </p:sp>
        </p:grpSp>
        <p:grpSp>
          <p:nvGrpSpPr>
            <p:cNvPr id="202" name="Raggruppa"/>
            <p:cNvGrpSpPr/>
            <p:nvPr/>
          </p:nvGrpSpPr>
          <p:grpSpPr>
            <a:xfrm>
              <a:off x="6156172" y="865601"/>
              <a:ext cx="1521693" cy="1067545"/>
              <a:chOff x="0" y="0"/>
              <a:chExt cx="1521692" cy="1067544"/>
            </a:xfrm>
          </p:grpSpPr>
          <p:sp>
            <p:nvSpPr>
              <p:cNvPr id="200" name="Rettangolo arrotondato"/>
              <p:cNvSpPr/>
              <p:nvPr/>
            </p:nvSpPr>
            <p:spPr>
              <a:xfrm>
                <a:off x="0" y="0"/>
                <a:ext cx="1521693" cy="1067545"/>
              </a:xfrm>
              <a:prstGeom prst="roundRect">
                <a:avLst>
                  <a:gd name="adj" fmla="val 16667"/>
                </a:avLst>
              </a:prstGeom>
              <a:solidFill>
                <a:srgbClr val="FFFFFF"/>
              </a:solidFill>
              <a:ln w="38100" cap="flat">
                <a:solidFill>
                  <a:srgbClr val="000000"/>
                </a:solidFill>
                <a:prstDash val="solid"/>
                <a:round/>
              </a:ln>
              <a:effectLst>
                <a:outerShdw sx="100000" sy="100000" kx="0" ky="0" algn="b" rotWithShape="0" blurRad="38100" dist="23000" dir="5400000">
                  <a:srgbClr val="000000">
                    <a:alpha val="35000"/>
                  </a:srgbClr>
                </a:outerShdw>
              </a:effectLst>
            </p:spPr>
            <p:txBody>
              <a:bodyPr wrap="square" lIns="45718" tIns="45718" rIns="45718" bIns="45718" numCol="1" anchor="ctr">
                <a:noAutofit/>
              </a:bodyPr>
              <a:lstStyle/>
              <a:p>
                <a:pPr algn="ctr" defTabSz="533400">
                  <a:lnSpc>
                    <a:spcPct val="90000"/>
                  </a:lnSpc>
                  <a:spcBef>
                    <a:spcPts val="1300"/>
                  </a:spcBef>
                  <a:defRPr sz="3200">
                    <a:solidFill>
                      <a:srgbClr val="FFFFFF"/>
                    </a:solidFill>
                  </a:defRPr>
                </a:pPr>
              </a:p>
            </p:txBody>
          </p:sp>
          <p:sp>
            <p:nvSpPr>
              <p:cNvPr id="201" name="Approvazione della Legge di Bilancio…"/>
              <p:cNvSpPr txBox="1"/>
              <p:nvPr/>
            </p:nvSpPr>
            <p:spPr>
              <a:xfrm>
                <a:off x="52113" y="127372"/>
                <a:ext cx="1417468" cy="812799"/>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45718" tIns="45718" rIns="45718" bIns="45718" numCol="1" anchor="ctr">
                <a:spAutoFit/>
              </a:bodyPr>
              <a:lstStyle/>
              <a:p>
                <a:pPr algn="ctr" defTabSz="533400">
                  <a:lnSpc>
                    <a:spcPct val="90000"/>
                  </a:lnSpc>
                  <a:spcBef>
                    <a:spcPts val="500"/>
                  </a:spcBef>
                  <a:defRPr b="1" sz="1200"/>
                </a:pPr>
                <a:r>
                  <a:t>Approvazione della Legge di Bilancio</a:t>
                </a:r>
              </a:p>
              <a:p>
                <a:pPr algn="ctr" defTabSz="533400">
                  <a:lnSpc>
                    <a:spcPct val="90000"/>
                  </a:lnSpc>
                  <a:spcBef>
                    <a:spcPts val="500"/>
                  </a:spcBef>
                  <a:defRPr b="1" sz="1200"/>
                </a:pPr>
                <a:r>
                  <a:t>(Dicembre)</a:t>
                </a:r>
              </a:p>
            </p:txBody>
          </p:sp>
        </p:grpSp>
      </p:grpSp>
      <p:sp>
        <p:nvSpPr>
          <p:cNvPr id="204" name="Segnaposto numero diapositiva 3"/>
          <p:cNvSpPr txBox="1"/>
          <p:nvPr>
            <p:ph type="sldNum" sz="quarter" idx="4294967295"/>
          </p:nvPr>
        </p:nvSpPr>
        <p:spPr>
          <a:xfrm>
            <a:off x="8404067" y="6404293"/>
            <a:ext cx="282731" cy="269237"/>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
        <p:nvSpPr>
          <p:cNvPr id="205" name="CasellaDiTesto 7"/>
          <p:cNvSpPr txBox="1"/>
          <p:nvPr/>
        </p:nvSpPr>
        <p:spPr>
          <a:xfrm>
            <a:off x="1683599" y="3633799"/>
            <a:ext cx="4140916" cy="358139"/>
          </a:xfrm>
          <a:prstGeom prst="rect">
            <a:avLst/>
          </a:prstGeom>
          <a:ln w="12700">
            <a:miter lim="400000"/>
          </a:ln>
          <a:extLst>
            <a:ext uri="{C572A759-6A51-4108-AA02-DFA0A04FC94B}">
              <ma14:wrappingTextBoxFlag xmlns:ma14="http://schemas.microsoft.com/office/mac/drawingml/2011/main" val="1"/>
            </a:ext>
          </a:extLst>
        </p:spPr>
        <p:txBody>
          <a:bodyPr wrap="none" lIns="45718" tIns="45718" rIns="45718" bIns="45718">
            <a:spAutoFit/>
          </a:bodyPr>
          <a:lstStyle/>
          <a:p>
            <a:pPr/>
            <a:r>
              <a:t>Programmazione economico-finanziaria</a:t>
            </a:r>
          </a:p>
        </p:txBody>
      </p:sp>
      <p:sp>
        <p:nvSpPr>
          <p:cNvPr id="206" name="CasellaDiTesto 8"/>
          <p:cNvSpPr txBox="1"/>
          <p:nvPr/>
        </p:nvSpPr>
        <p:spPr>
          <a:xfrm>
            <a:off x="1063565" y="1531082"/>
            <a:ext cx="5429358" cy="358139"/>
          </a:xfrm>
          <a:prstGeom prst="rect">
            <a:avLst/>
          </a:prstGeom>
          <a:ln w="12700">
            <a:miter lim="400000"/>
          </a:ln>
          <a:extLst>
            <a:ext uri="{C572A759-6A51-4108-AA02-DFA0A04FC94B}">
              <ma14:wrappingTextBoxFlag xmlns:ma14="http://schemas.microsoft.com/office/mac/drawingml/2011/main" val="1"/>
            </a:ext>
          </a:extLst>
        </p:spPr>
        <p:txBody>
          <a:bodyPr wrap="none" lIns="45718" tIns="45718" rIns="45718" bIns="45718">
            <a:spAutoFit/>
          </a:bodyPr>
          <a:lstStyle/>
          <a:p>
            <a:pPr/>
            <a:r>
              <a:t>Processo di formazione del </a:t>
            </a:r>
            <a:r>
              <a:t>P</a:t>
            </a:r>
            <a:r>
              <a:t>iano dell</a:t>
            </a:r>
            <a:r>
              <a:t>a</a:t>
            </a:r>
            <a:r>
              <a:t> </a:t>
            </a:r>
            <a:r>
              <a:rPr i="1"/>
              <a:t>performance</a:t>
            </a:r>
          </a:p>
        </p:txBody>
      </p:sp>
      <p:sp>
        <p:nvSpPr>
          <p:cNvPr id="207" name="Titolo 1"/>
          <p:cNvSpPr txBox="1"/>
          <p:nvPr/>
        </p:nvSpPr>
        <p:spPr>
          <a:xfrm>
            <a:off x="0" y="194216"/>
            <a:ext cx="9144001" cy="1143001"/>
          </a:xfrm>
          <a:prstGeom prst="rect">
            <a:avLst/>
          </a:prstGeom>
          <a:ln w="12700">
            <a:miter lim="400000"/>
          </a:ln>
          <a:extLst>
            <a:ext uri="{C572A759-6A51-4108-AA02-DFA0A04FC94B}">
              <ma14:wrappingTextBoxFlag xmlns:ma14="http://schemas.microsoft.com/office/mac/drawingml/2011/main" val="1"/>
            </a:ext>
          </a:extLst>
        </p:spPr>
        <p:txBody>
          <a:bodyPr lIns="45718" tIns="45718" rIns="45718" bIns="45718" anchor="ctr">
            <a:normAutofit fontScale="100000" lnSpcReduction="0"/>
          </a:bodyPr>
          <a:lstStyle>
            <a:lvl1pPr algn="ctr">
              <a:defRPr b="1" sz="4400">
                <a:solidFill>
                  <a:srgbClr val="FFFFFF"/>
                </a:solidFill>
                <a:latin typeface="+mn-lt"/>
                <a:ea typeface="+mn-ea"/>
                <a:cs typeface="+mn-cs"/>
                <a:sym typeface="Helvetica"/>
              </a:defRPr>
            </a:lvl1pPr>
          </a:lstStyle>
          <a:p>
            <a:pPr/>
            <a:r>
              <a:t>Il calendario</a:t>
            </a:r>
          </a:p>
        </p:txBody>
      </p:sp>
      <p:grpSp>
        <p:nvGrpSpPr>
          <p:cNvPr id="221" name="Segnaposto contenuto 4"/>
          <p:cNvGrpSpPr/>
          <p:nvPr/>
        </p:nvGrpSpPr>
        <p:grpSpPr>
          <a:xfrm>
            <a:off x="441733" y="1213532"/>
            <a:ext cx="8879972" cy="2902131"/>
            <a:chOff x="0" y="0"/>
            <a:chExt cx="8879971" cy="2902130"/>
          </a:xfrm>
        </p:grpSpPr>
        <p:sp>
          <p:nvSpPr>
            <p:cNvPr id="208" name="Freccia"/>
            <p:cNvSpPr/>
            <p:nvPr/>
          </p:nvSpPr>
          <p:spPr>
            <a:xfrm>
              <a:off x="0" y="0"/>
              <a:ext cx="8879972" cy="2902131"/>
            </a:xfrm>
            <a:prstGeom prst="rightArrow">
              <a:avLst>
                <a:gd name="adj1" fmla="val 50000"/>
                <a:gd name="adj2" fmla="val 50000"/>
              </a:avLst>
            </a:prstGeom>
            <a:solidFill>
              <a:srgbClr val="E1E1E1"/>
            </a:solidFill>
            <a:ln w="12700" cap="flat">
              <a:noFill/>
              <a:miter lim="400000"/>
            </a:ln>
            <a:effectLst/>
          </p:spPr>
          <p:txBody>
            <a:bodyPr wrap="square" lIns="45718" tIns="45718" rIns="45718" bIns="45718" numCol="1" anchor="t">
              <a:noAutofit/>
            </a:bodyPr>
            <a:lstStyle/>
            <a:p>
              <a:pPr/>
            </a:p>
          </p:txBody>
        </p:sp>
        <p:grpSp>
          <p:nvGrpSpPr>
            <p:cNvPr id="211" name="Raggruppa"/>
            <p:cNvGrpSpPr/>
            <p:nvPr/>
          </p:nvGrpSpPr>
          <p:grpSpPr>
            <a:xfrm>
              <a:off x="235152" y="836228"/>
              <a:ext cx="1888061" cy="1160854"/>
              <a:chOff x="0" y="0"/>
              <a:chExt cx="1888060" cy="1160853"/>
            </a:xfrm>
          </p:grpSpPr>
          <p:sp>
            <p:nvSpPr>
              <p:cNvPr id="209" name="Rettangolo arrotondato"/>
              <p:cNvSpPr/>
              <p:nvPr/>
            </p:nvSpPr>
            <p:spPr>
              <a:xfrm>
                <a:off x="0" y="0"/>
                <a:ext cx="1888061" cy="1160854"/>
              </a:xfrm>
              <a:prstGeom prst="roundRect">
                <a:avLst>
                  <a:gd name="adj" fmla="val 16667"/>
                </a:avLst>
              </a:prstGeom>
              <a:solidFill>
                <a:srgbClr val="376092"/>
              </a:solidFill>
              <a:ln w="25400" cap="flat">
                <a:solidFill>
                  <a:srgbClr val="535353"/>
                </a:solidFill>
                <a:prstDash val="solid"/>
                <a:round/>
              </a:ln>
              <a:effectLst/>
            </p:spPr>
            <p:txBody>
              <a:bodyPr wrap="square" lIns="45718" tIns="45718" rIns="45718" bIns="45718" numCol="1" anchor="ctr">
                <a:noAutofit/>
              </a:bodyPr>
              <a:lstStyle/>
              <a:p>
                <a:pPr algn="ctr" defTabSz="533400">
                  <a:lnSpc>
                    <a:spcPct val="90000"/>
                  </a:lnSpc>
                  <a:spcBef>
                    <a:spcPts val="700"/>
                  </a:spcBef>
                  <a:defRPr>
                    <a:solidFill>
                      <a:srgbClr val="FFFFFF"/>
                    </a:solidFill>
                  </a:defRPr>
                </a:pPr>
              </a:p>
            </p:txBody>
          </p:sp>
          <p:sp>
            <p:nvSpPr>
              <p:cNvPr id="210" name="Linee guida per la definizione degli obiettivi generali…"/>
              <p:cNvSpPr txBox="1"/>
              <p:nvPr/>
            </p:nvSpPr>
            <p:spPr>
              <a:xfrm>
                <a:off x="106988" y="165399"/>
                <a:ext cx="1774725" cy="812799"/>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45718" tIns="45718" rIns="45718" bIns="45718" numCol="1" anchor="ctr">
                <a:spAutoFit/>
              </a:bodyPr>
              <a:lstStyle/>
              <a:p>
                <a:pPr algn="ctr" defTabSz="533400">
                  <a:lnSpc>
                    <a:spcPct val="90000"/>
                  </a:lnSpc>
                  <a:spcBef>
                    <a:spcPts val="500"/>
                  </a:spcBef>
                  <a:defRPr b="1" sz="1200">
                    <a:solidFill>
                      <a:srgbClr val="FFFFFF"/>
                    </a:solidFill>
                  </a:defRPr>
                </a:pPr>
                <a:r>
                  <a:t>Eventuali Linee guida per la definizione degli obiettivi generali</a:t>
                </a:r>
              </a:p>
              <a:p>
                <a:pPr algn="ctr" defTabSz="533400">
                  <a:lnSpc>
                    <a:spcPct val="90000"/>
                  </a:lnSpc>
                  <a:spcBef>
                    <a:spcPts val="500"/>
                  </a:spcBef>
                  <a:defRPr b="1" sz="1200">
                    <a:solidFill>
                      <a:srgbClr val="FFFFFF"/>
                    </a:solidFill>
                  </a:defRPr>
                </a:pPr>
                <a:r>
                  <a:t>(Maggio</a:t>
                </a:r>
                <a:r>
                  <a:rPr b="0"/>
                  <a:t>)</a:t>
                </a:r>
              </a:p>
            </p:txBody>
          </p:sp>
        </p:grpSp>
        <p:grpSp>
          <p:nvGrpSpPr>
            <p:cNvPr id="214" name="Raggruppa"/>
            <p:cNvGrpSpPr/>
            <p:nvPr/>
          </p:nvGrpSpPr>
          <p:grpSpPr>
            <a:xfrm>
              <a:off x="2318640" y="832884"/>
              <a:ext cx="1888061" cy="1160854"/>
              <a:chOff x="0" y="0"/>
              <a:chExt cx="1888060" cy="1160853"/>
            </a:xfrm>
          </p:grpSpPr>
          <p:sp>
            <p:nvSpPr>
              <p:cNvPr id="212" name="Rettangolo arrotondato"/>
              <p:cNvSpPr/>
              <p:nvPr/>
            </p:nvSpPr>
            <p:spPr>
              <a:xfrm>
                <a:off x="0" y="0"/>
                <a:ext cx="1888061" cy="1160854"/>
              </a:xfrm>
              <a:prstGeom prst="roundRect">
                <a:avLst>
                  <a:gd name="adj" fmla="val 16667"/>
                </a:avLst>
              </a:prstGeom>
              <a:solidFill>
                <a:srgbClr val="376092"/>
              </a:solidFill>
              <a:ln w="25400" cap="flat">
                <a:solidFill>
                  <a:srgbClr val="535353"/>
                </a:solidFill>
                <a:prstDash val="solid"/>
                <a:round/>
              </a:ln>
              <a:effectLst/>
            </p:spPr>
            <p:txBody>
              <a:bodyPr wrap="square" lIns="45718" tIns="45718" rIns="45718" bIns="45718" numCol="1" anchor="ctr">
                <a:noAutofit/>
              </a:bodyPr>
              <a:lstStyle/>
              <a:p>
                <a:pPr algn="ctr" defTabSz="533400">
                  <a:lnSpc>
                    <a:spcPct val="90000"/>
                  </a:lnSpc>
                  <a:spcBef>
                    <a:spcPts val="700"/>
                  </a:spcBef>
                  <a:defRPr>
                    <a:solidFill>
                      <a:srgbClr val="FFFFFF"/>
                    </a:solidFill>
                  </a:defRPr>
                </a:pPr>
              </a:p>
            </p:txBody>
          </p:sp>
          <p:sp>
            <p:nvSpPr>
              <p:cNvPr id="213" name="Avvio della definizione degli obiettivi specifici del Piano delle Performance…"/>
              <p:cNvSpPr txBox="1"/>
              <p:nvPr/>
            </p:nvSpPr>
            <p:spPr>
              <a:xfrm>
                <a:off x="39724" y="95551"/>
                <a:ext cx="1774725" cy="972819"/>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45718" tIns="45718" rIns="45718" bIns="45718" numCol="1" anchor="ctr">
                <a:spAutoFit/>
              </a:bodyPr>
              <a:lstStyle/>
              <a:p>
                <a:pPr algn="ctr" defTabSz="533400">
                  <a:lnSpc>
                    <a:spcPct val="90000"/>
                  </a:lnSpc>
                  <a:spcBef>
                    <a:spcPts val="500"/>
                  </a:spcBef>
                  <a:defRPr b="1" sz="1200">
                    <a:solidFill>
                      <a:srgbClr val="FFFFFF"/>
                    </a:solidFill>
                  </a:defRPr>
                </a:pPr>
                <a:r>
                  <a:t>Avvio della definizione degli obiettivi specifici del Piano delle Performance</a:t>
                </a:r>
              </a:p>
              <a:p>
                <a:pPr algn="ctr" defTabSz="533400">
                  <a:lnSpc>
                    <a:spcPct val="90000"/>
                  </a:lnSpc>
                  <a:spcBef>
                    <a:spcPts val="500"/>
                  </a:spcBef>
                  <a:defRPr b="1" sz="1200">
                    <a:solidFill>
                      <a:srgbClr val="FFFFFF"/>
                    </a:solidFill>
                  </a:defRPr>
                </a:pPr>
                <a:r>
                  <a:t>(Maggio-</a:t>
                </a:r>
                <a:r>
                  <a:t>Luglio</a:t>
                </a:r>
                <a:r>
                  <a:t>)</a:t>
                </a:r>
              </a:p>
            </p:txBody>
          </p:sp>
        </p:grpSp>
        <p:grpSp>
          <p:nvGrpSpPr>
            <p:cNvPr id="217" name="Raggruppa"/>
            <p:cNvGrpSpPr/>
            <p:nvPr/>
          </p:nvGrpSpPr>
          <p:grpSpPr>
            <a:xfrm>
              <a:off x="4414611" y="834417"/>
              <a:ext cx="1603224" cy="1160854"/>
              <a:chOff x="0" y="0"/>
              <a:chExt cx="1603223" cy="1160853"/>
            </a:xfrm>
          </p:grpSpPr>
          <p:sp>
            <p:nvSpPr>
              <p:cNvPr id="215" name="Rettangolo arrotondato"/>
              <p:cNvSpPr/>
              <p:nvPr/>
            </p:nvSpPr>
            <p:spPr>
              <a:xfrm>
                <a:off x="0" y="0"/>
                <a:ext cx="1603224" cy="1160854"/>
              </a:xfrm>
              <a:prstGeom prst="roundRect">
                <a:avLst>
                  <a:gd name="adj" fmla="val 16667"/>
                </a:avLst>
              </a:prstGeom>
              <a:solidFill>
                <a:srgbClr val="376092"/>
              </a:solidFill>
              <a:ln w="25400" cap="flat">
                <a:solidFill>
                  <a:srgbClr val="535353"/>
                </a:solidFill>
                <a:prstDash val="solid"/>
                <a:round/>
              </a:ln>
              <a:effectLst/>
            </p:spPr>
            <p:txBody>
              <a:bodyPr wrap="square" lIns="45718" tIns="45718" rIns="45718" bIns="45718" numCol="1" anchor="ctr">
                <a:noAutofit/>
              </a:bodyPr>
              <a:lstStyle/>
              <a:p>
                <a:pPr algn="ctr" defTabSz="533400">
                  <a:lnSpc>
                    <a:spcPct val="90000"/>
                  </a:lnSpc>
                  <a:spcBef>
                    <a:spcPts val="700"/>
                  </a:spcBef>
                  <a:defRPr b="1" sz="1200">
                    <a:solidFill>
                      <a:srgbClr val="FFFFFF"/>
                    </a:solidFill>
                  </a:defRPr>
                </a:pPr>
              </a:p>
            </p:txBody>
          </p:sp>
          <p:sp>
            <p:nvSpPr>
              <p:cNvPr id="216" name="Definizione degli obiettivi individuali…"/>
              <p:cNvSpPr txBox="1"/>
              <p:nvPr/>
            </p:nvSpPr>
            <p:spPr>
              <a:xfrm>
                <a:off x="88888" y="76788"/>
                <a:ext cx="1489889" cy="972819"/>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45718" tIns="45718" rIns="45718" bIns="45718" numCol="1" anchor="ctr">
                <a:spAutoFit/>
              </a:bodyPr>
              <a:lstStyle/>
              <a:p>
                <a:pPr algn="ctr" defTabSz="533400">
                  <a:lnSpc>
                    <a:spcPct val="90000"/>
                  </a:lnSpc>
                  <a:spcBef>
                    <a:spcPts val="500"/>
                  </a:spcBef>
                  <a:defRPr b="1" sz="1200">
                    <a:solidFill>
                      <a:srgbClr val="FFFFFF"/>
                    </a:solidFill>
                  </a:defRPr>
                </a:pPr>
                <a:r>
                  <a:t>Definizione degli obiettivi individuali </a:t>
                </a:r>
              </a:p>
              <a:p>
                <a:pPr algn="ctr" defTabSz="533400">
                  <a:lnSpc>
                    <a:spcPct val="90000"/>
                  </a:lnSpc>
                  <a:spcBef>
                    <a:spcPts val="500"/>
                  </a:spcBef>
                  <a:defRPr b="1" sz="1200">
                    <a:solidFill>
                      <a:srgbClr val="FFFFFF"/>
                    </a:solidFill>
                  </a:defRPr>
                </a:pPr>
                <a:r>
                  <a:t>(</a:t>
                </a:r>
                <a:r>
                  <a:t>Ottobre-Dicembre</a:t>
                </a:r>
                <a:r>
                  <a:t>)  </a:t>
                </a:r>
              </a:p>
            </p:txBody>
          </p:sp>
        </p:grpSp>
        <p:grpSp>
          <p:nvGrpSpPr>
            <p:cNvPr id="220" name="Raggruppa"/>
            <p:cNvGrpSpPr/>
            <p:nvPr/>
          </p:nvGrpSpPr>
          <p:grpSpPr>
            <a:xfrm>
              <a:off x="6197550" y="834416"/>
              <a:ext cx="1732889" cy="1160854"/>
              <a:chOff x="0" y="0"/>
              <a:chExt cx="1732887" cy="1160853"/>
            </a:xfrm>
          </p:grpSpPr>
          <p:sp>
            <p:nvSpPr>
              <p:cNvPr id="218" name="Rettangolo arrotondato"/>
              <p:cNvSpPr/>
              <p:nvPr/>
            </p:nvSpPr>
            <p:spPr>
              <a:xfrm>
                <a:off x="0" y="0"/>
                <a:ext cx="1732888" cy="1160854"/>
              </a:xfrm>
              <a:prstGeom prst="roundRect">
                <a:avLst>
                  <a:gd name="adj" fmla="val 16667"/>
                </a:avLst>
              </a:prstGeom>
              <a:solidFill>
                <a:srgbClr val="376092"/>
              </a:solidFill>
              <a:ln w="25400" cap="flat">
                <a:solidFill>
                  <a:srgbClr val="535353"/>
                </a:solidFill>
                <a:prstDash val="solid"/>
                <a:round/>
              </a:ln>
              <a:effectLst/>
            </p:spPr>
            <p:txBody>
              <a:bodyPr wrap="square" lIns="45718" tIns="45718" rIns="45718" bIns="45718" numCol="1" anchor="ctr">
                <a:noAutofit/>
              </a:bodyPr>
              <a:lstStyle/>
              <a:p>
                <a:pPr algn="ctr" defTabSz="533400">
                  <a:lnSpc>
                    <a:spcPct val="90000"/>
                  </a:lnSpc>
                  <a:spcBef>
                    <a:spcPts val="700"/>
                  </a:spcBef>
                  <a:defRPr b="1" sz="1200">
                    <a:solidFill>
                      <a:srgbClr val="FFFFFF"/>
                    </a:solidFill>
                  </a:defRPr>
                </a:pPr>
              </a:p>
            </p:txBody>
          </p:sp>
          <p:sp>
            <p:nvSpPr>
              <p:cNvPr id="219" name="Adozione del Piano delle Performance…"/>
              <p:cNvSpPr txBox="1"/>
              <p:nvPr/>
            </p:nvSpPr>
            <p:spPr>
              <a:xfrm>
                <a:off x="56667" y="254036"/>
                <a:ext cx="1619553" cy="652779"/>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45718" tIns="45718" rIns="45718" bIns="45718" numCol="1" anchor="ctr">
                <a:spAutoFit/>
              </a:bodyPr>
              <a:lstStyle/>
              <a:p>
                <a:pPr algn="ctr" defTabSz="533400">
                  <a:lnSpc>
                    <a:spcPct val="90000"/>
                  </a:lnSpc>
                  <a:spcBef>
                    <a:spcPts val="500"/>
                  </a:spcBef>
                  <a:defRPr b="1" sz="1200">
                    <a:solidFill>
                      <a:srgbClr val="FFFFFF"/>
                    </a:solidFill>
                  </a:defRPr>
                </a:pPr>
                <a:r>
                  <a:t>Adozione del Piano delle Performance</a:t>
                </a:r>
              </a:p>
              <a:p>
                <a:pPr algn="ctr" defTabSz="533400">
                  <a:lnSpc>
                    <a:spcPct val="90000"/>
                  </a:lnSpc>
                  <a:spcBef>
                    <a:spcPts val="500"/>
                  </a:spcBef>
                  <a:defRPr b="1" sz="1200">
                    <a:solidFill>
                      <a:srgbClr val="FFFFFF"/>
                    </a:solidFill>
                  </a:defRPr>
                </a:pPr>
                <a:r>
                  <a:t>(31 Gennaio)</a:t>
                </a:r>
              </a:p>
            </p:txBody>
          </p:sp>
        </p:grpSp>
      </p:grpSp>
      <p:sp>
        <p:nvSpPr>
          <p:cNvPr id="222" name="Freccia a destra 11"/>
          <p:cNvSpPr/>
          <p:nvPr/>
        </p:nvSpPr>
        <p:spPr>
          <a:xfrm rot="19108698">
            <a:off x="505888" y="3231528"/>
            <a:ext cx="1029103" cy="775595"/>
          </a:xfrm>
          <a:prstGeom prst="rightArrow">
            <a:avLst>
              <a:gd name="adj1" fmla="val 50000"/>
              <a:gd name="adj2" fmla="val 50000"/>
            </a:avLst>
          </a:prstGeom>
          <a:gradFill>
            <a:gsLst>
              <a:gs pos="0">
                <a:srgbClr val="4F6228"/>
              </a:gs>
              <a:gs pos="100000">
                <a:schemeClr val="accent1">
                  <a:hueOff val="357503"/>
                  <a:satOff val="54545"/>
                  <a:lumOff val="29273"/>
                </a:schemeClr>
              </a:gs>
            </a:gsLst>
            <a:lin ang="16200000"/>
          </a:gradFill>
          <a:ln>
            <a:solidFill>
              <a:srgbClr val="4A7EBB"/>
            </a:solidFill>
          </a:ln>
          <a:effectLst>
            <a:outerShdw sx="100000" sy="100000" kx="0" ky="0" algn="b" rotWithShape="0" blurRad="38100" dist="23000" dir="5400000">
              <a:srgbClr val="000000">
                <a:alpha val="35000"/>
              </a:srgbClr>
            </a:outerShdw>
          </a:effectLst>
        </p:spPr>
        <p:txBody>
          <a:bodyPr lIns="45718" tIns="45718" rIns="45718" bIns="45718" anchor="ctr"/>
          <a:lstStyle/>
          <a:p>
            <a:pPr algn="ctr">
              <a:defRPr>
                <a:solidFill>
                  <a:srgbClr val="FFFFFF"/>
                </a:solidFill>
              </a:defRPr>
            </a:pPr>
          </a:p>
        </p:txBody>
      </p:sp>
    </p:spTree>
  </p:cSld>
  <p:clrMapOvr>
    <a:masterClrMapping/>
  </p:clrMapOvr>
  <p:transition xmlns:p14="http://schemas.microsoft.com/office/powerpoint/2010/main" spd="med" advClick="1"/>
</p:sld>
</file>

<file path=ppt/slides/slide12.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24" name="Titolo 1"/>
          <p:cNvSpPr txBox="1"/>
          <p:nvPr>
            <p:ph type="title"/>
          </p:nvPr>
        </p:nvSpPr>
        <p:spPr>
          <a:xfrm>
            <a:off x="457200" y="274637"/>
            <a:ext cx="8229600" cy="1143004"/>
          </a:xfrm>
          <a:prstGeom prst="rect">
            <a:avLst/>
          </a:prstGeom>
        </p:spPr>
        <p:txBody>
          <a:bodyPr/>
          <a:lstStyle>
            <a:lvl1pPr defTabSz="406908">
              <a:defRPr sz="3916"/>
            </a:lvl1pPr>
          </a:lstStyle>
          <a:p>
            <a:pPr/>
            <a:r>
              <a:t>Attività in corso e principali novità</a:t>
            </a:r>
          </a:p>
        </p:txBody>
      </p:sp>
      <p:sp>
        <p:nvSpPr>
          <p:cNvPr id="225" name="Segnaposto numero diapositiva 5"/>
          <p:cNvSpPr txBox="1"/>
          <p:nvPr>
            <p:ph type="sldNum" sz="quarter" idx="4294967295"/>
          </p:nvPr>
        </p:nvSpPr>
        <p:spPr>
          <a:xfrm>
            <a:off x="8404068" y="6404292"/>
            <a:ext cx="282731" cy="269237"/>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
        <p:nvSpPr>
          <p:cNvPr id="226" name="Segnaposto contenuto 4"/>
          <p:cNvSpPr txBox="1"/>
          <p:nvPr>
            <p:ph type="body" idx="1"/>
          </p:nvPr>
        </p:nvSpPr>
        <p:spPr>
          <a:xfrm>
            <a:off x="457200" y="1600200"/>
            <a:ext cx="8229600" cy="4525963"/>
          </a:xfrm>
          <a:prstGeom prst="rect">
            <a:avLst/>
          </a:prstGeom>
        </p:spPr>
        <p:txBody>
          <a:bodyPr/>
          <a:lstStyle/>
          <a:p>
            <a:pPr lvl="1" marL="0" indent="0">
              <a:lnSpc>
                <a:spcPct val="150000"/>
              </a:lnSpc>
              <a:spcBef>
                <a:spcPts val="600"/>
              </a:spcBef>
              <a:buSzTx/>
              <a:buNone/>
              <a:defRPr sz="2400">
                <a:solidFill>
                  <a:srgbClr val="DCDCDC"/>
                </a:solidFill>
              </a:defRPr>
            </a:pPr>
            <a:r>
              <a:t>Gli elementi cardine della nuova strategia di intervento:</a:t>
            </a:r>
          </a:p>
          <a:p>
            <a:pPr lvl="1" marL="457200" indent="-457200">
              <a:spcBef>
                <a:spcPts val="600"/>
              </a:spcBef>
              <a:buChar char="•"/>
              <a:defRPr b="1" sz="2400">
                <a:solidFill>
                  <a:srgbClr val="DCDCDC"/>
                </a:solidFill>
              </a:defRPr>
            </a:pPr>
            <a:r>
              <a:t>Potenziamento</a:t>
            </a:r>
            <a:r>
              <a:rPr b="0"/>
              <a:t> del ciclo della </a:t>
            </a:r>
            <a:r>
              <a:rPr b="0" i="1"/>
              <a:t>performance</a:t>
            </a:r>
            <a:endParaRPr b="0" i="1"/>
          </a:p>
          <a:p>
            <a:pPr lvl="1" marL="457200" indent="-457200">
              <a:spcBef>
                <a:spcPts val="600"/>
              </a:spcBef>
              <a:buChar char="•"/>
              <a:defRPr b="1" sz="2400">
                <a:solidFill>
                  <a:srgbClr val="DCDCDC"/>
                </a:solidFill>
              </a:defRPr>
            </a:pPr>
            <a:r>
              <a:t>Integrazione </a:t>
            </a:r>
            <a:r>
              <a:rPr b="0"/>
              <a:t>del ciclo della performance con gli altri cicli (programmazione economico-finanziaria e programmazione strategica)</a:t>
            </a:r>
            <a:endParaRPr b="0"/>
          </a:p>
          <a:p>
            <a:pPr lvl="1" marL="457200" indent="-457200">
              <a:spcBef>
                <a:spcPts val="600"/>
              </a:spcBef>
              <a:buChar char="•"/>
              <a:defRPr b="1" sz="2400"/>
            </a:pPr>
            <a:r>
              <a:t>Rafforzamento</a:t>
            </a:r>
            <a:r>
              <a:rPr b="0"/>
              <a:t> del ruolo degli OIV</a:t>
            </a:r>
          </a:p>
          <a:p>
            <a:pPr lvl="1" marL="457200" indent="-457200">
              <a:spcBef>
                <a:spcPts val="600"/>
              </a:spcBef>
              <a:buChar char="•"/>
              <a:defRPr sz="2400">
                <a:solidFill>
                  <a:srgbClr val="DCDCDC"/>
                </a:solidFill>
              </a:defRPr>
            </a:pPr>
            <a:r>
              <a:t>Approccio </a:t>
            </a:r>
            <a:r>
              <a:rPr b="1"/>
              <a:t>differenziato</a:t>
            </a:r>
            <a:endParaRPr b="1"/>
          </a:p>
          <a:p>
            <a:pPr lvl="1" marL="457200" indent="-457200">
              <a:spcBef>
                <a:spcPts val="600"/>
              </a:spcBef>
              <a:buChar char="•"/>
              <a:defRPr b="1" sz="2400">
                <a:solidFill>
                  <a:srgbClr val="DCDCDC"/>
                </a:solidFill>
              </a:defRPr>
            </a:pPr>
            <a:r>
              <a:t>Semplificazione</a:t>
            </a:r>
            <a:r>
              <a:rPr b="0"/>
              <a:t> e </a:t>
            </a:r>
            <a:r>
              <a:t>digitalizzazione</a:t>
            </a:r>
          </a:p>
        </p:txBody>
      </p:sp>
    </p:spTree>
  </p:cSld>
  <p:clrMapOvr>
    <a:masterClrMapping/>
  </p:clrMapOvr>
  <p:transition xmlns:p14="http://schemas.microsoft.com/office/powerpoint/2010/main" spd="med" advClick="1"/>
</p:sld>
</file>

<file path=ppt/slides/slide13.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28" name="Titolo 1"/>
          <p:cNvSpPr txBox="1"/>
          <p:nvPr>
            <p:ph type="title"/>
          </p:nvPr>
        </p:nvSpPr>
        <p:spPr>
          <a:xfrm>
            <a:off x="200024" y="274637"/>
            <a:ext cx="8843965" cy="1143004"/>
          </a:xfrm>
          <a:prstGeom prst="rect">
            <a:avLst/>
          </a:prstGeom>
        </p:spPr>
        <p:txBody>
          <a:bodyPr/>
          <a:lstStyle/>
          <a:p>
            <a:pPr lvl="1"/>
            <a:r>
              <a:t>Rafforzamento </a:t>
            </a:r>
            <a:r>
              <a:t>ruolo</a:t>
            </a:r>
            <a:r>
              <a:t> OIV</a:t>
            </a:r>
          </a:p>
        </p:txBody>
      </p:sp>
      <p:sp>
        <p:nvSpPr>
          <p:cNvPr id="229" name="Segnaposto contenuto 2"/>
          <p:cNvSpPr txBox="1"/>
          <p:nvPr>
            <p:ph type="body" idx="1"/>
          </p:nvPr>
        </p:nvSpPr>
        <p:spPr>
          <a:xfrm>
            <a:off x="35496" y="1484783"/>
            <a:ext cx="8936485" cy="4680522"/>
          </a:xfrm>
          <a:prstGeom prst="rect">
            <a:avLst/>
          </a:prstGeom>
        </p:spPr>
        <p:txBody>
          <a:bodyPr/>
          <a:lstStyle/>
          <a:p>
            <a:pPr marL="296437" indent="-296437" defTabSz="395249">
              <a:spcBef>
                <a:spcPts val="0"/>
              </a:spcBef>
              <a:defRPr b="1" sz="2090"/>
            </a:pPr>
            <a:r>
              <a:t>Nuove procedure di nomina: l’Elenco Nazionale OIV</a:t>
            </a:r>
            <a:r>
              <a:rPr b="0"/>
              <a:t> (DM 2 dicembre 2016):</a:t>
            </a:r>
            <a:endParaRPr sz="2470"/>
          </a:p>
          <a:p>
            <a:pPr lvl="1" marL="744582" indent="-310242" defTabSz="395249">
              <a:spcBef>
                <a:spcPts val="500"/>
              </a:spcBef>
              <a:buFontTx/>
              <a:buChar char="✓"/>
              <a:defRPr i="1" sz="2090"/>
            </a:pPr>
            <a:r>
              <a:t>Nuovi requisiti per l’iscrizione</a:t>
            </a:r>
          </a:p>
          <a:p>
            <a:pPr lvl="1" marL="744582" indent="-310242" defTabSz="395249">
              <a:spcBef>
                <a:spcPts val="0"/>
              </a:spcBef>
              <a:buFontTx/>
              <a:buChar char="✓"/>
              <a:defRPr i="1" sz="2090"/>
            </a:pPr>
            <a:r>
              <a:t>Competenze su</a:t>
            </a:r>
            <a:r>
              <a:t> cinque</a:t>
            </a:r>
            <a:r>
              <a:t> ambiti speci</a:t>
            </a:r>
            <a:r>
              <a:t>alistici</a:t>
            </a:r>
          </a:p>
          <a:p>
            <a:pPr lvl="1" marL="744582" indent="-310242" defTabSz="395249">
              <a:spcBef>
                <a:spcPts val="0"/>
              </a:spcBef>
              <a:buFontTx/>
              <a:buChar char="✓"/>
              <a:defRPr i="1" sz="2090"/>
            </a:pPr>
            <a:r>
              <a:t>Formazione continua: sistema dei crediti formativi</a:t>
            </a:r>
          </a:p>
          <a:p>
            <a:pPr lvl="1" marL="744582" indent="-310242" defTabSz="395249">
              <a:spcBef>
                <a:spcPts val="500"/>
              </a:spcBef>
              <a:buFontTx/>
              <a:buChar char="✓"/>
              <a:defRPr i="1" sz="2090"/>
            </a:pPr>
            <a:r>
              <a:t>Obbligo rinnovo periodico iscrizione</a:t>
            </a:r>
          </a:p>
          <a:p>
            <a:pPr marL="296437" indent="-296437" defTabSz="395249">
              <a:spcBef>
                <a:spcPts val="0"/>
              </a:spcBef>
              <a:defRPr b="1" sz="2090"/>
            </a:pPr>
            <a:r>
              <a:t>Nuovi compiti ex articoli 6 e 14</a:t>
            </a:r>
            <a:r>
              <a:rPr b="0"/>
              <a:t> (come modificati dal d.Lgs. 74/2017):</a:t>
            </a:r>
            <a:endParaRPr sz="2470"/>
          </a:p>
          <a:p>
            <a:pPr lvl="1" marL="744582" indent="-310242" defTabSz="395249">
              <a:spcBef>
                <a:spcPts val="500"/>
              </a:spcBef>
              <a:buFontTx/>
              <a:buChar char="✓"/>
              <a:defRPr i="1" sz="2090"/>
            </a:pPr>
            <a:r>
              <a:t>Verifica dell’andamento della performance rispetto agli obiettivi programmati</a:t>
            </a:r>
            <a:r>
              <a:rPr sz="2470"/>
              <a:t>, </a:t>
            </a:r>
            <a:r>
              <a:t>con accesso a tutti i sistemi informativi, atti e documenti dell’amministrazione</a:t>
            </a:r>
          </a:p>
          <a:p>
            <a:pPr lvl="1" marL="744582" indent="-310242" defTabSz="395249">
              <a:spcBef>
                <a:spcPts val="0"/>
              </a:spcBef>
              <a:buFontTx/>
              <a:buChar char="✓"/>
              <a:defRPr i="1" sz="2090"/>
            </a:pPr>
            <a:r>
              <a:t>Segnalazione interventi correttivi agli organi di indirizzo</a:t>
            </a:r>
          </a:p>
          <a:p>
            <a:pPr lvl="1" marL="744582" indent="-310242" defTabSz="395249">
              <a:spcBef>
                <a:spcPts val="0"/>
              </a:spcBef>
              <a:buFontTx/>
              <a:buChar char="✓"/>
              <a:defRPr i="1" sz="2090"/>
            </a:pPr>
            <a:r>
              <a:t>Verifica adozione dei sistemi di rilevazione ‘customer satisfaction’</a:t>
            </a:r>
          </a:p>
          <a:p>
            <a:pPr lvl="1" marL="744582" indent="-310242" defTabSz="395249">
              <a:spcBef>
                <a:spcPts val="0"/>
              </a:spcBef>
              <a:buFontTx/>
              <a:buChar char="✓"/>
              <a:defRPr i="1" sz="2090"/>
            </a:pPr>
            <a:r>
              <a:t>Parere vincolante su aggiornamento dei Sistemi</a:t>
            </a:r>
          </a:p>
        </p:txBody>
      </p:sp>
      <p:sp>
        <p:nvSpPr>
          <p:cNvPr id="230" name="Segnaposto numero diapositiva 4"/>
          <p:cNvSpPr txBox="1"/>
          <p:nvPr>
            <p:ph type="sldNum" sz="quarter" idx="4294967295"/>
          </p:nvPr>
        </p:nvSpPr>
        <p:spPr>
          <a:xfrm>
            <a:off x="8404065" y="6404290"/>
            <a:ext cx="282731" cy="269237"/>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14.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34" name="Segnaposto numero diapositiva 4"/>
          <p:cNvSpPr txBox="1"/>
          <p:nvPr>
            <p:ph type="sldNum" sz="quarter" idx="4294967295"/>
          </p:nvPr>
        </p:nvSpPr>
        <p:spPr>
          <a:xfrm>
            <a:off x="8404065" y="6404290"/>
            <a:ext cx="282731" cy="269237"/>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
        <p:nvSpPr>
          <p:cNvPr id="235" name="Segnaposto contenuto 4"/>
          <p:cNvSpPr txBox="1"/>
          <p:nvPr>
            <p:ph type="body" idx="1"/>
          </p:nvPr>
        </p:nvSpPr>
        <p:spPr>
          <a:xfrm>
            <a:off x="457200" y="1600200"/>
            <a:ext cx="8229600" cy="4525963"/>
          </a:xfrm>
          <a:prstGeom prst="rect">
            <a:avLst/>
          </a:prstGeom>
        </p:spPr>
        <p:txBody>
          <a:bodyPr/>
          <a:lstStyle/>
          <a:p>
            <a:pPr lvl="1" marL="0" indent="0">
              <a:lnSpc>
                <a:spcPct val="150000"/>
              </a:lnSpc>
              <a:spcBef>
                <a:spcPts val="600"/>
              </a:spcBef>
              <a:buSzTx/>
              <a:buNone/>
              <a:defRPr sz="2400">
                <a:solidFill>
                  <a:srgbClr val="DCDCDC"/>
                </a:solidFill>
              </a:defRPr>
            </a:pPr>
            <a:r>
              <a:t>Gli elementi cardine della nuova strategia di intervento:</a:t>
            </a:r>
          </a:p>
          <a:p>
            <a:pPr lvl="1" marL="457200" indent="-457200">
              <a:spcBef>
                <a:spcPts val="600"/>
              </a:spcBef>
              <a:buChar char="•"/>
              <a:defRPr b="1" sz="2400">
                <a:solidFill>
                  <a:srgbClr val="DCDCDC"/>
                </a:solidFill>
              </a:defRPr>
            </a:pPr>
            <a:r>
              <a:t>Potenziamento</a:t>
            </a:r>
            <a:r>
              <a:rPr b="0"/>
              <a:t> del ciclo della </a:t>
            </a:r>
            <a:r>
              <a:rPr b="0" i="1"/>
              <a:t>performance</a:t>
            </a:r>
            <a:endParaRPr b="0" i="1"/>
          </a:p>
          <a:p>
            <a:pPr lvl="1" marL="457200" indent="-457200">
              <a:spcBef>
                <a:spcPts val="600"/>
              </a:spcBef>
              <a:buChar char="•"/>
              <a:defRPr b="1" sz="2400">
                <a:solidFill>
                  <a:srgbClr val="DCDCDC"/>
                </a:solidFill>
              </a:defRPr>
            </a:pPr>
            <a:r>
              <a:t>Integrazione </a:t>
            </a:r>
            <a:r>
              <a:rPr b="0"/>
              <a:t>del ciclo della performance con gli altri cicli (programmazione economico-finanziaria e programmazione strategica)</a:t>
            </a:r>
            <a:endParaRPr b="0"/>
          </a:p>
          <a:p>
            <a:pPr lvl="1" marL="457200" indent="-457200">
              <a:spcBef>
                <a:spcPts val="600"/>
              </a:spcBef>
              <a:buChar char="•"/>
              <a:defRPr b="1" sz="2400">
                <a:solidFill>
                  <a:srgbClr val="DCDCDC"/>
                </a:solidFill>
              </a:defRPr>
            </a:pPr>
            <a:r>
              <a:t>Rafforzamento</a:t>
            </a:r>
            <a:r>
              <a:rPr b="0"/>
              <a:t> del ruolo degli OIV</a:t>
            </a:r>
          </a:p>
          <a:p>
            <a:pPr lvl="1" marL="457200" indent="-457200">
              <a:spcBef>
                <a:spcPts val="600"/>
              </a:spcBef>
              <a:buChar char="•"/>
              <a:defRPr sz="2400"/>
            </a:pPr>
            <a:r>
              <a:t>Utilizzo di un </a:t>
            </a:r>
            <a:r>
              <a:rPr b="1"/>
              <a:t>approccio</a:t>
            </a:r>
            <a:r>
              <a:t> </a:t>
            </a:r>
            <a:r>
              <a:rPr b="1"/>
              <a:t>differenziato</a:t>
            </a:r>
            <a:endParaRPr b="1"/>
          </a:p>
          <a:p>
            <a:pPr lvl="1" marL="457200" indent="-457200">
              <a:spcBef>
                <a:spcPts val="600"/>
              </a:spcBef>
              <a:buChar char="•"/>
              <a:defRPr b="1" sz="2400">
                <a:solidFill>
                  <a:srgbClr val="DCDCDC"/>
                </a:solidFill>
              </a:defRPr>
            </a:pPr>
            <a:r>
              <a:t>Semplificazione</a:t>
            </a:r>
            <a:r>
              <a:rPr b="0"/>
              <a:t> e </a:t>
            </a:r>
            <a:r>
              <a:t>digitalizzazione</a:t>
            </a:r>
          </a:p>
        </p:txBody>
      </p:sp>
      <p:sp>
        <p:nvSpPr>
          <p:cNvPr id="236" name="Titolo 1"/>
          <p:cNvSpPr txBox="1"/>
          <p:nvPr/>
        </p:nvSpPr>
        <p:spPr>
          <a:xfrm>
            <a:off x="308481" y="212008"/>
            <a:ext cx="8229601" cy="1143004"/>
          </a:xfrm>
          <a:prstGeom prst="rect">
            <a:avLst/>
          </a:prstGeom>
          <a:ln w="12700">
            <a:miter lim="400000"/>
          </a:ln>
          <a:extLst>
            <a:ext uri="{C572A759-6A51-4108-AA02-DFA0A04FC94B}">
              <ma14:wrappingTextBoxFlag xmlns:ma14="http://schemas.microsoft.com/office/mac/drawingml/2011/main" val="1"/>
            </a:ext>
          </a:extLst>
        </p:spPr>
        <p:txBody>
          <a:bodyPr lIns="45718" tIns="45718" rIns="45718" bIns="45718" anchor="ctr">
            <a:normAutofit fontScale="100000" lnSpcReduction="0"/>
          </a:bodyPr>
          <a:lstStyle>
            <a:lvl1pPr algn="ctr" defTabSz="406908">
              <a:defRPr b="1" sz="3916">
                <a:solidFill>
                  <a:srgbClr val="FFFFFF"/>
                </a:solidFill>
              </a:defRPr>
            </a:lvl1pPr>
          </a:lstStyle>
          <a:p>
            <a:pPr/>
            <a:r>
              <a:t>Attività in corso e principali novità</a:t>
            </a:r>
          </a:p>
        </p:txBody>
      </p:sp>
    </p:spTree>
  </p:cSld>
  <p:clrMapOvr>
    <a:masterClrMapping/>
  </p:clrMapOvr>
  <p:transition xmlns:p14="http://schemas.microsoft.com/office/powerpoint/2010/main" spd="med" advClick="1"/>
</p:sld>
</file>

<file path=ppt/slides/slide15.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38" name="Segnaposto numero diapositiva 4"/>
          <p:cNvSpPr txBox="1"/>
          <p:nvPr>
            <p:ph type="sldNum" sz="quarter" idx="4294967295"/>
          </p:nvPr>
        </p:nvSpPr>
        <p:spPr>
          <a:xfrm>
            <a:off x="8404065" y="6404290"/>
            <a:ext cx="282731" cy="269237"/>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
        <p:nvSpPr>
          <p:cNvPr id="239" name="Titolo 1"/>
          <p:cNvSpPr txBox="1"/>
          <p:nvPr>
            <p:ph type="title"/>
          </p:nvPr>
        </p:nvSpPr>
        <p:spPr>
          <a:xfrm>
            <a:off x="-1" y="274637"/>
            <a:ext cx="9144001" cy="1143004"/>
          </a:xfrm>
          <a:prstGeom prst="rect">
            <a:avLst/>
          </a:prstGeom>
        </p:spPr>
        <p:txBody>
          <a:bodyPr/>
          <a:lstStyle/>
          <a:p>
            <a:pPr lvl="1" defTabSz="416052">
              <a:defRPr i="1" sz="3549"/>
            </a:pPr>
            <a:r>
              <a:t>Intese ex articolo 3, comma 4 del d.P.R. 105/2016</a:t>
            </a:r>
          </a:p>
        </p:txBody>
      </p:sp>
      <p:sp>
        <p:nvSpPr>
          <p:cNvPr id="240" name="Segnaposto testo 5"/>
          <p:cNvSpPr txBox="1"/>
          <p:nvPr>
            <p:ph type="body" idx="1"/>
          </p:nvPr>
        </p:nvSpPr>
        <p:spPr>
          <a:xfrm>
            <a:off x="107504" y="1633151"/>
            <a:ext cx="8229601" cy="4525963"/>
          </a:xfrm>
          <a:prstGeom prst="rect">
            <a:avLst/>
          </a:prstGeom>
          <a:solidFill>
            <a:srgbClr val="FFFFFF"/>
          </a:solidFill>
          <a:ln w="25400">
            <a:solidFill>
              <a:srgbClr val="FFFFFF"/>
            </a:solidFill>
          </a:ln>
        </p:spPr>
        <p:txBody>
          <a:bodyPr/>
          <a:lstStyle/>
          <a:p>
            <a:pPr>
              <a:defRPr sz="2400"/>
            </a:pPr>
          </a:p>
          <a:p>
            <a:pPr marL="0" indent="0" algn="ctr">
              <a:buSzTx/>
              <a:buNone/>
              <a:defRPr b="1" sz="2400"/>
            </a:pPr>
            <a:r>
              <a:t>AUTONOMIE TERRITORIALI</a:t>
            </a:r>
          </a:p>
          <a:p>
            <a:pPr marL="0" indent="0">
              <a:buSzTx/>
              <a:buNone/>
              <a:defRPr sz="2400"/>
            </a:pPr>
          </a:p>
          <a:p>
            <a:pPr>
              <a:defRPr sz="2400"/>
            </a:pPr>
            <a:r>
              <a:t>Per definire le modalità con le quali le autonomie territoriali recepiranno i nuovi principi nei rispettivi ordinamenti, si ricorrerà allo </a:t>
            </a:r>
            <a:r>
              <a:rPr b="1"/>
              <a:t>strumento dell’intesa </a:t>
            </a:r>
            <a:r>
              <a:t>prevista dall’art. 3, comma 4, del d.P.R. 105/2016</a:t>
            </a:r>
          </a:p>
        </p:txBody>
      </p:sp>
    </p:spTree>
  </p:cSld>
  <p:clrMapOvr>
    <a:masterClrMapping/>
  </p:clrMapOvr>
  <p:transition xmlns:p14="http://schemas.microsoft.com/office/powerpoint/2010/main" spd="med" advClick="1"/>
</p:sld>
</file>

<file path=ppt/slides/slide16.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42" name="Titolo 1"/>
          <p:cNvSpPr txBox="1"/>
          <p:nvPr>
            <p:ph type="title"/>
          </p:nvPr>
        </p:nvSpPr>
        <p:spPr>
          <a:xfrm>
            <a:off x="457200" y="274637"/>
            <a:ext cx="8229600" cy="1143004"/>
          </a:xfrm>
          <a:prstGeom prst="rect">
            <a:avLst/>
          </a:prstGeom>
        </p:spPr>
        <p:txBody>
          <a:bodyPr/>
          <a:lstStyle>
            <a:lvl1pPr defTabSz="406908">
              <a:defRPr sz="3916"/>
            </a:lvl1pPr>
          </a:lstStyle>
          <a:p>
            <a:pPr/>
            <a:r>
              <a:t>Attività in corso e principali novità</a:t>
            </a:r>
          </a:p>
        </p:txBody>
      </p:sp>
      <p:sp>
        <p:nvSpPr>
          <p:cNvPr id="243" name="Segnaposto numero diapositiva 5"/>
          <p:cNvSpPr txBox="1"/>
          <p:nvPr>
            <p:ph type="sldNum" sz="quarter" idx="4294967295"/>
          </p:nvPr>
        </p:nvSpPr>
        <p:spPr>
          <a:xfrm>
            <a:off x="8404068" y="6404292"/>
            <a:ext cx="282731" cy="269237"/>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
        <p:nvSpPr>
          <p:cNvPr id="244" name="Segnaposto contenuto 4"/>
          <p:cNvSpPr txBox="1"/>
          <p:nvPr>
            <p:ph type="body" idx="1"/>
          </p:nvPr>
        </p:nvSpPr>
        <p:spPr>
          <a:xfrm>
            <a:off x="457200" y="1600200"/>
            <a:ext cx="8229600" cy="4525963"/>
          </a:xfrm>
          <a:prstGeom prst="rect">
            <a:avLst/>
          </a:prstGeom>
        </p:spPr>
        <p:txBody>
          <a:bodyPr/>
          <a:lstStyle/>
          <a:p>
            <a:pPr lvl="1" marL="0" indent="0">
              <a:lnSpc>
                <a:spcPct val="150000"/>
              </a:lnSpc>
              <a:spcBef>
                <a:spcPts val="600"/>
              </a:spcBef>
              <a:buSzTx/>
              <a:buNone/>
              <a:defRPr sz="2400">
                <a:solidFill>
                  <a:srgbClr val="DCDCDC"/>
                </a:solidFill>
              </a:defRPr>
            </a:pPr>
            <a:r>
              <a:t>Gli elementi cardine della nuova strategia di intervento:</a:t>
            </a:r>
          </a:p>
          <a:p>
            <a:pPr lvl="1" marL="457200" indent="-457200">
              <a:spcBef>
                <a:spcPts val="600"/>
              </a:spcBef>
              <a:buChar char="•"/>
              <a:defRPr b="1" sz="2400">
                <a:solidFill>
                  <a:srgbClr val="DCDCDC"/>
                </a:solidFill>
              </a:defRPr>
            </a:pPr>
            <a:r>
              <a:t>Potenziamento</a:t>
            </a:r>
            <a:r>
              <a:rPr b="0"/>
              <a:t> del ciclo della </a:t>
            </a:r>
            <a:r>
              <a:rPr b="0" i="1"/>
              <a:t>performance</a:t>
            </a:r>
            <a:endParaRPr b="0" i="1"/>
          </a:p>
          <a:p>
            <a:pPr lvl="1" marL="457200" indent="-457200">
              <a:spcBef>
                <a:spcPts val="600"/>
              </a:spcBef>
              <a:buChar char="•"/>
              <a:defRPr b="1" sz="2400">
                <a:solidFill>
                  <a:srgbClr val="DCDCDC"/>
                </a:solidFill>
              </a:defRPr>
            </a:pPr>
            <a:r>
              <a:t>Integrazione </a:t>
            </a:r>
            <a:r>
              <a:rPr b="0"/>
              <a:t>del ciclo della performance con gli altri cicli (programmazione economico-finanziaria e programmazione strategica)</a:t>
            </a:r>
            <a:endParaRPr b="0"/>
          </a:p>
          <a:p>
            <a:pPr lvl="1" marL="457200" indent="-457200">
              <a:spcBef>
                <a:spcPts val="600"/>
              </a:spcBef>
              <a:buChar char="•"/>
              <a:defRPr b="1" sz="2400">
                <a:solidFill>
                  <a:srgbClr val="DCDCDC"/>
                </a:solidFill>
              </a:defRPr>
            </a:pPr>
            <a:r>
              <a:t>Rafforzamento</a:t>
            </a:r>
            <a:r>
              <a:rPr b="0"/>
              <a:t> del ruolo degli OIV</a:t>
            </a:r>
          </a:p>
          <a:p>
            <a:pPr lvl="1" marL="457200" indent="-457200">
              <a:spcBef>
                <a:spcPts val="600"/>
              </a:spcBef>
              <a:buChar char="•"/>
              <a:defRPr sz="2400">
                <a:solidFill>
                  <a:srgbClr val="DCDCDC"/>
                </a:solidFill>
              </a:defRPr>
            </a:pPr>
            <a:r>
              <a:t>Approccio </a:t>
            </a:r>
            <a:r>
              <a:rPr b="1"/>
              <a:t>differenziato</a:t>
            </a:r>
            <a:endParaRPr b="1"/>
          </a:p>
          <a:p>
            <a:pPr lvl="1" marL="457200" indent="-457200">
              <a:spcBef>
                <a:spcPts val="600"/>
              </a:spcBef>
              <a:buChar char="•"/>
              <a:defRPr b="1" sz="2400"/>
            </a:pPr>
            <a:r>
              <a:t>Semplificazione</a:t>
            </a:r>
            <a:r>
              <a:rPr b="0"/>
              <a:t> </a:t>
            </a:r>
            <a:r>
              <a:t>e</a:t>
            </a:r>
            <a:r>
              <a:rPr b="0"/>
              <a:t> </a:t>
            </a:r>
            <a:r>
              <a:t>digitalizzazione</a:t>
            </a:r>
          </a:p>
        </p:txBody>
      </p:sp>
    </p:spTree>
  </p:cSld>
  <p:clrMapOvr>
    <a:masterClrMapping/>
  </p:clrMapOvr>
  <p:transition xmlns:p14="http://schemas.microsoft.com/office/powerpoint/2010/main" spd="med" advClick="1"/>
</p:sld>
</file>

<file path=ppt/slides/slide17.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46" name="Titolo 1"/>
          <p:cNvSpPr txBox="1"/>
          <p:nvPr>
            <p:ph type="title"/>
          </p:nvPr>
        </p:nvSpPr>
        <p:spPr>
          <a:xfrm>
            <a:off x="457200" y="274638"/>
            <a:ext cx="8229600" cy="1143002"/>
          </a:xfrm>
          <a:prstGeom prst="rect">
            <a:avLst/>
          </a:prstGeom>
        </p:spPr>
        <p:txBody>
          <a:bodyPr/>
          <a:lstStyle/>
          <a:p>
            <a:pPr/>
            <a:r>
              <a:t>Il Portale della </a:t>
            </a:r>
            <a:r>
              <a:rPr i="1"/>
              <a:t>performance</a:t>
            </a:r>
          </a:p>
        </p:txBody>
      </p:sp>
      <p:sp>
        <p:nvSpPr>
          <p:cNvPr id="247" name="Segnaposto numero diapositiva 4"/>
          <p:cNvSpPr txBox="1"/>
          <p:nvPr>
            <p:ph type="sldNum" sz="quarter" idx="4294967295"/>
          </p:nvPr>
        </p:nvSpPr>
        <p:spPr>
          <a:xfrm>
            <a:off x="8537741" y="6424187"/>
            <a:ext cx="282730" cy="269237"/>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grpSp>
        <p:nvGrpSpPr>
          <p:cNvPr id="250" name="Rettangolo 10"/>
          <p:cNvGrpSpPr/>
          <p:nvPr/>
        </p:nvGrpSpPr>
        <p:grpSpPr>
          <a:xfrm>
            <a:off x="160251" y="1676398"/>
            <a:ext cx="8829841" cy="4471853"/>
            <a:chOff x="0" y="0"/>
            <a:chExt cx="8829839" cy="4471851"/>
          </a:xfrm>
        </p:grpSpPr>
        <p:sp>
          <p:nvSpPr>
            <p:cNvPr id="248" name="Rettangolo"/>
            <p:cNvSpPr/>
            <p:nvPr/>
          </p:nvSpPr>
          <p:spPr>
            <a:xfrm>
              <a:off x="-1" y="-1"/>
              <a:ext cx="8829841" cy="4471853"/>
            </a:xfrm>
            <a:prstGeom prst="rect">
              <a:avLst/>
            </a:prstGeom>
            <a:solidFill>
              <a:srgbClr val="FFFFFF"/>
            </a:solidFill>
            <a:ln w="25400" cap="flat">
              <a:solidFill>
                <a:srgbClr val="FFFFFF"/>
              </a:solidFill>
              <a:prstDash val="solid"/>
              <a:round/>
            </a:ln>
            <a:effectLst/>
          </p:spPr>
          <p:txBody>
            <a:bodyPr wrap="square" lIns="45718" tIns="45718" rIns="45718" bIns="45718" numCol="1" anchor="t">
              <a:noAutofit/>
            </a:bodyPr>
            <a:lstStyle/>
            <a:p>
              <a:pPr>
                <a:spcBef>
                  <a:spcPts val="1200"/>
                </a:spcBef>
                <a:defRPr sz="2400"/>
              </a:pPr>
            </a:p>
          </p:txBody>
        </p:sp>
        <p:sp>
          <p:nvSpPr>
            <p:cNvPr id="249" name="…IERI……"/>
            <p:cNvSpPr txBox="1"/>
            <p:nvPr/>
          </p:nvSpPr>
          <p:spPr>
            <a:xfrm>
              <a:off x="-1" y="-1"/>
              <a:ext cx="8829841" cy="292354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45719" tIns="45719" rIns="45719" bIns="45719" numCol="1" anchor="t">
              <a:spAutoFit/>
            </a:bodyPr>
            <a:lstStyle/>
            <a:p>
              <a:pPr algn="ctr">
                <a:defRPr sz="3600"/>
              </a:pPr>
              <a:r>
                <a:t>…</a:t>
              </a:r>
              <a:r>
                <a:rPr i="1" sz="4000"/>
                <a:t>IERI</a:t>
              </a:r>
              <a:r>
                <a:t>…</a:t>
              </a:r>
            </a:p>
            <a:p>
              <a:pPr>
                <a:spcBef>
                  <a:spcPts val="1200"/>
                </a:spcBef>
                <a:defRPr sz="2400"/>
              </a:pPr>
              <a:r>
                <a:t>L’ambiente pubblico del Portale della </a:t>
              </a:r>
              <a:r>
                <a:rPr i="1"/>
                <a:t>performance</a:t>
              </a:r>
              <a:r>
                <a:t> è nato come lo strumento attraverso il quale:</a:t>
              </a:r>
            </a:p>
            <a:p>
              <a:pPr marL="285750" indent="-285750">
                <a:spcBef>
                  <a:spcPts val="1200"/>
                </a:spcBef>
                <a:buSzPct val="100000"/>
                <a:buFont typeface="Arial"/>
                <a:buChar char="•"/>
                <a:defRPr sz="2400"/>
              </a:pPr>
              <a:r>
                <a:t>rendere disponibili i </a:t>
              </a:r>
              <a:r>
                <a:rPr b="1" i="1"/>
                <a:t>documenti</a:t>
              </a:r>
              <a:r>
                <a:t> del ciclo della </a:t>
              </a:r>
              <a:r>
                <a:rPr i="1"/>
                <a:t>performance</a:t>
              </a:r>
            </a:p>
            <a:p>
              <a:pPr marL="285750" indent="-285750">
                <a:spcBef>
                  <a:spcPts val="1200"/>
                </a:spcBef>
                <a:buSzPct val="100000"/>
                <a:buFont typeface="Arial"/>
                <a:buChar char="•"/>
                <a:defRPr sz="2400"/>
              </a:pPr>
              <a:r>
                <a:t>consentire la consultazione della </a:t>
              </a:r>
              <a:r>
                <a:rPr b="1" i="1"/>
                <a:t>normativa</a:t>
              </a:r>
              <a:r>
                <a:t> di riferimento e delle </a:t>
              </a:r>
              <a:r>
                <a:rPr b="1" i="1"/>
                <a:t>delibere</a:t>
              </a:r>
              <a:r>
                <a:t> in materia di </a:t>
              </a:r>
              <a:r>
                <a:rPr i="1"/>
                <a:t>performance</a:t>
              </a:r>
            </a:p>
          </p:txBody>
        </p:sp>
      </p:grpSp>
    </p:spTree>
  </p:cSld>
  <p:clrMapOvr>
    <a:masterClrMapping/>
  </p:clrMapOvr>
  <p:transition xmlns:p14="http://schemas.microsoft.com/office/powerpoint/2010/main" spd="med" advClick="1"/>
</p:sld>
</file>

<file path=ppt/slides/slide18.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54" name="Segnaposto numero diapositiva 4"/>
          <p:cNvSpPr txBox="1"/>
          <p:nvPr>
            <p:ph type="sldNum" sz="quarter" idx="4294967295"/>
          </p:nvPr>
        </p:nvSpPr>
        <p:spPr>
          <a:xfrm>
            <a:off x="8404069" y="6404294"/>
            <a:ext cx="282731" cy="269237"/>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grpSp>
        <p:nvGrpSpPr>
          <p:cNvPr id="257" name="Rettangolo 10"/>
          <p:cNvGrpSpPr/>
          <p:nvPr/>
        </p:nvGrpSpPr>
        <p:grpSpPr>
          <a:xfrm>
            <a:off x="160251" y="1676398"/>
            <a:ext cx="8829841" cy="4471853"/>
            <a:chOff x="0" y="0"/>
            <a:chExt cx="8829839" cy="4471851"/>
          </a:xfrm>
        </p:grpSpPr>
        <p:sp>
          <p:nvSpPr>
            <p:cNvPr id="255" name="Rettangolo"/>
            <p:cNvSpPr/>
            <p:nvPr/>
          </p:nvSpPr>
          <p:spPr>
            <a:xfrm>
              <a:off x="-1" y="-1"/>
              <a:ext cx="8829841" cy="4471853"/>
            </a:xfrm>
            <a:prstGeom prst="rect">
              <a:avLst/>
            </a:prstGeom>
            <a:solidFill>
              <a:srgbClr val="FFFFFF"/>
            </a:solidFill>
            <a:ln w="25400" cap="flat">
              <a:solidFill>
                <a:srgbClr val="FFFFFF"/>
              </a:solidFill>
              <a:prstDash val="solid"/>
              <a:round/>
            </a:ln>
            <a:effectLst/>
          </p:spPr>
          <p:txBody>
            <a:bodyPr wrap="square" lIns="45718" tIns="45718" rIns="45718" bIns="45718" numCol="1" anchor="t">
              <a:noAutofit/>
            </a:bodyPr>
            <a:lstStyle/>
            <a:p>
              <a:pPr>
                <a:spcBef>
                  <a:spcPts val="1200"/>
                </a:spcBef>
                <a:defRPr b="1" sz="2400"/>
              </a:pPr>
            </a:p>
          </p:txBody>
        </p:sp>
        <p:sp>
          <p:nvSpPr>
            <p:cNvPr id="256" name="…OGGI……"/>
            <p:cNvSpPr txBox="1"/>
            <p:nvPr/>
          </p:nvSpPr>
          <p:spPr>
            <a:xfrm>
              <a:off x="-1" y="-1"/>
              <a:ext cx="8829841" cy="345694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45719" tIns="45719" rIns="45719" bIns="45719" numCol="1" anchor="t">
              <a:spAutoFit/>
            </a:bodyPr>
            <a:lstStyle/>
            <a:p>
              <a:pPr algn="ctr">
                <a:defRPr sz="3600"/>
              </a:pPr>
              <a:r>
                <a:t>…</a:t>
              </a:r>
              <a:r>
                <a:rPr i="1" sz="4000"/>
                <a:t>OGGI</a:t>
              </a:r>
              <a:r>
                <a:t>…</a:t>
              </a:r>
            </a:p>
            <a:p>
              <a:pPr algn="ctr">
                <a:defRPr sz="3600"/>
              </a:pPr>
            </a:p>
            <a:p>
              <a:pPr>
                <a:spcBef>
                  <a:spcPts val="1200"/>
                </a:spcBef>
                <a:defRPr sz="2400"/>
              </a:pPr>
              <a:r>
                <a:t>Il Portale consente anche:</a:t>
              </a:r>
            </a:p>
            <a:p>
              <a:pPr marL="285750" indent="-285750">
                <a:spcBef>
                  <a:spcPts val="1200"/>
                </a:spcBef>
                <a:buSzPct val="100000"/>
                <a:buFont typeface="Arial"/>
                <a:buChar char="•"/>
                <a:defRPr sz="2400"/>
              </a:pPr>
              <a:r>
                <a:t>la gestione dell’</a:t>
              </a:r>
              <a:r>
                <a:rPr b="1" i="1"/>
                <a:t>Elenco Nazionale OIV</a:t>
              </a:r>
              <a:r>
                <a:t> attraverso una piattaforma digitale</a:t>
              </a:r>
            </a:p>
            <a:p>
              <a:pPr marL="285750" indent="-285750">
                <a:spcBef>
                  <a:spcPts val="1200"/>
                </a:spcBef>
                <a:buSzPct val="100000"/>
                <a:buFont typeface="Arial"/>
                <a:buChar char="•"/>
                <a:defRPr sz="2400"/>
              </a:pPr>
              <a:r>
                <a:t>la </a:t>
              </a:r>
              <a:r>
                <a:rPr b="1"/>
                <a:t>pubblicazione degli </a:t>
              </a:r>
              <a:r>
                <a:rPr b="1" i="1"/>
                <a:t>avvisi di selezione comparativa </a:t>
              </a:r>
              <a:r>
                <a:t>dei componenti degli OIV e dei </a:t>
              </a:r>
              <a:r>
                <a:rPr b="1"/>
                <a:t>relativi esiti</a:t>
              </a:r>
            </a:p>
          </p:txBody>
        </p:sp>
      </p:grpSp>
      <p:sp>
        <p:nvSpPr>
          <p:cNvPr id="258" name="Titolo 1"/>
          <p:cNvSpPr txBox="1"/>
          <p:nvPr>
            <p:ph type="title"/>
          </p:nvPr>
        </p:nvSpPr>
        <p:spPr>
          <a:xfrm>
            <a:off x="457200" y="274638"/>
            <a:ext cx="8229600" cy="1143002"/>
          </a:xfrm>
          <a:prstGeom prst="rect">
            <a:avLst/>
          </a:prstGeom>
        </p:spPr>
        <p:txBody>
          <a:bodyPr/>
          <a:lstStyle/>
          <a:p>
            <a:pPr/>
            <a:r>
              <a:t>Il Portale della </a:t>
            </a:r>
            <a:r>
              <a:rPr i="1"/>
              <a:t>performance</a:t>
            </a:r>
          </a:p>
        </p:txBody>
      </p:sp>
    </p:spTree>
  </p:cSld>
  <p:clrMapOvr>
    <a:masterClrMapping/>
  </p:clrMapOvr>
  <p:transition xmlns:p14="http://schemas.microsoft.com/office/powerpoint/2010/main" spd="med" advClick="1"/>
</p:sld>
</file>

<file path=ppt/slides/slide19.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60" name="Segnaposto numero diapositiva 4"/>
          <p:cNvSpPr txBox="1"/>
          <p:nvPr>
            <p:ph type="sldNum" sz="quarter" idx="4294967295"/>
          </p:nvPr>
        </p:nvSpPr>
        <p:spPr>
          <a:xfrm>
            <a:off x="8404069" y="6404294"/>
            <a:ext cx="282731" cy="269237"/>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grpSp>
        <p:nvGrpSpPr>
          <p:cNvPr id="263" name="Rettangolo 10"/>
          <p:cNvGrpSpPr/>
          <p:nvPr/>
        </p:nvGrpSpPr>
        <p:grpSpPr>
          <a:xfrm>
            <a:off x="160251" y="1630098"/>
            <a:ext cx="8829841" cy="4471852"/>
            <a:chOff x="0" y="0"/>
            <a:chExt cx="8829839" cy="4471851"/>
          </a:xfrm>
        </p:grpSpPr>
        <p:sp>
          <p:nvSpPr>
            <p:cNvPr id="261" name="Rettangolo"/>
            <p:cNvSpPr/>
            <p:nvPr/>
          </p:nvSpPr>
          <p:spPr>
            <a:xfrm>
              <a:off x="-1" y="-1"/>
              <a:ext cx="8829841" cy="4471853"/>
            </a:xfrm>
            <a:prstGeom prst="rect">
              <a:avLst/>
            </a:prstGeom>
            <a:solidFill>
              <a:srgbClr val="FFFFFF"/>
            </a:solidFill>
            <a:ln w="25400" cap="flat">
              <a:solidFill>
                <a:srgbClr val="FFFFFF"/>
              </a:solidFill>
              <a:prstDash val="solid"/>
              <a:round/>
            </a:ln>
            <a:effectLst/>
          </p:spPr>
          <p:txBody>
            <a:bodyPr wrap="square" lIns="45718" tIns="45718" rIns="45718" bIns="45718" numCol="1" anchor="t">
              <a:noAutofit/>
            </a:bodyPr>
            <a:lstStyle/>
            <a:p>
              <a:pPr>
                <a:spcBef>
                  <a:spcPts val="600"/>
                </a:spcBef>
                <a:defRPr sz="2400"/>
              </a:pPr>
            </a:p>
          </p:txBody>
        </p:sp>
        <p:sp>
          <p:nvSpPr>
            <p:cNvPr id="262" name="…OGGI……"/>
            <p:cNvSpPr txBox="1"/>
            <p:nvPr/>
          </p:nvSpPr>
          <p:spPr>
            <a:xfrm>
              <a:off x="-1" y="-1"/>
              <a:ext cx="8829841" cy="371094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45719" tIns="45719" rIns="45719" bIns="45719" numCol="1" anchor="t">
              <a:spAutoFit/>
            </a:bodyPr>
            <a:lstStyle/>
            <a:p>
              <a:pPr algn="ctr">
                <a:spcBef>
                  <a:spcPts val="600"/>
                </a:spcBef>
                <a:defRPr i="1" sz="2400"/>
              </a:pPr>
              <a:r>
                <a:t>…</a:t>
              </a:r>
              <a:r>
                <a:rPr sz="4000"/>
                <a:t>OGGI</a:t>
              </a:r>
              <a:r>
                <a:t>…</a:t>
              </a:r>
            </a:p>
            <a:p>
              <a:pPr algn="ctr">
                <a:spcBef>
                  <a:spcPts val="600"/>
                </a:spcBef>
                <a:defRPr i="1" sz="2400"/>
              </a:pPr>
            </a:p>
            <a:p>
              <a:pPr>
                <a:spcBef>
                  <a:spcPts val="600"/>
                </a:spcBef>
                <a:defRPr i="1" sz="2400"/>
              </a:pPr>
              <a:r>
                <a:t>Elenco nazionale dei componenti degli OIV:</a:t>
              </a:r>
            </a:p>
            <a:p>
              <a:pPr>
                <a:spcBef>
                  <a:spcPts val="600"/>
                </a:spcBef>
                <a:defRPr i="1" sz="2400"/>
              </a:pPr>
            </a:p>
            <a:p>
              <a:pPr marL="342900" indent="-342900">
                <a:spcBef>
                  <a:spcPts val="600"/>
                </a:spcBef>
                <a:buSzPct val="100000"/>
                <a:buFont typeface="Arial"/>
                <a:buChar char="•"/>
                <a:defRPr b="1" sz="2400"/>
              </a:pPr>
              <a:r>
                <a:t>2.493</a:t>
              </a:r>
              <a:r>
                <a:rPr b="0"/>
                <a:t> domande pervenute </a:t>
              </a:r>
              <a:endParaRPr b="0"/>
            </a:p>
            <a:p>
              <a:pPr marL="342900" indent="-342900">
                <a:spcBef>
                  <a:spcPts val="600"/>
                </a:spcBef>
                <a:buSzPct val="100000"/>
                <a:buFont typeface="Arial"/>
                <a:buChar char="•"/>
                <a:defRPr b="1" sz="2400"/>
              </a:pPr>
              <a:r>
                <a:t>2.256</a:t>
              </a:r>
              <a:r>
                <a:rPr b="0"/>
                <a:t> domande esaminate</a:t>
              </a:r>
              <a:endParaRPr b="0"/>
            </a:p>
            <a:p>
              <a:pPr marL="342900" indent="-342900">
                <a:spcBef>
                  <a:spcPts val="600"/>
                </a:spcBef>
                <a:buSzPct val="100000"/>
                <a:buFont typeface="Arial"/>
                <a:buChar char="•"/>
                <a:defRPr b="1" sz="2400"/>
              </a:pPr>
              <a:r>
                <a:t>1.975</a:t>
              </a:r>
              <a:r>
                <a:rPr b="0"/>
                <a:t> iscritti nell’Elenco</a:t>
              </a:r>
              <a:endParaRPr b="0"/>
            </a:p>
          </p:txBody>
        </p:sp>
      </p:grpSp>
      <p:sp>
        <p:nvSpPr>
          <p:cNvPr id="264" name="Titolo 1"/>
          <p:cNvSpPr txBox="1"/>
          <p:nvPr>
            <p:ph type="title"/>
          </p:nvPr>
        </p:nvSpPr>
        <p:spPr>
          <a:xfrm>
            <a:off x="457200" y="274638"/>
            <a:ext cx="8229600" cy="1143002"/>
          </a:xfrm>
          <a:prstGeom prst="rect">
            <a:avLst/>
          </a:prstGeom>
        </p:spPr>
        <p:txBody>
          <a:bodyPr/>
          <a:lstStyle/>
          <a:p>
            <a:pPr/>
            <a:r>
              <a:t>Il Portale della </a:t>
            </a:r>
            <a:r>
              <a:rPr i="1"/>
              <a:t>performance</a:t>
            </a:r>
          </a:p>
        </p:txBody>
      </p:sp>
    </p:spTree>
  </p:cSld>
  <p:clrMapOvr>
    <a:masterClrMapping/>
  </p:clrMapOvr>
  <p:transition xmlns:p14="http://schemas.microsoft.com/office/powerpoint/2010/main" spd="med" advClick="1"/>
</p:sld>
</file>

<file path=ppt/slides/slide2.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grpSp>
        <p:nvGrpSpPr>
          <p:cNvPr id="144" name="Segnaposto contenuto 4"/>
          <p:cNvGrpSpPr/>
          <p:nvPr/>
        </p:nvGrpSpPr>
        <p:grpSpPr>
          <a:xfrm>
            <a:off x="395536" y="1916832"/>
            <a:ext cx="8229601" cy="3817694"/>
            <a:chOff x="0" y="0"/>
            <a:chExt cx="8229600" cy="3817693"/>
          </a:xfrm>
        </p:grpSpPr>
        <p:grpSp>
          <p:nvGrpSpPr>
            <p:cNvPr id="134" name="Raggruppa"/>
            <p:cNvGrpSpPr/>
            <p:nvPr/>
          </p:nvGrpSpPr>
          <p:grpSpPr>
            <a:xfrm>
              <a:off x="0" y="0"/>
              <a:ext cx="8229600" cy="623612"/>
              <a:chOff x="0" y="0"/>
              <a:chExt cx="8229600" cy="623611"/>
            </a:xfrm>
          </p:grpSpPr>
          <p:sp>
            <p:nvSpPr>
              <p:cNvPr id="132" name="Rettangolo arrotondato"/>
              <p:cNvSpPr/>
              <p:nvPr/>
            </p:nvSpPr>
            <p:spPr>
              <a:xfrm>
                <a:off x="0" y="0"/>
                <a:ext cx="8229600" cy="623612"/>
              </a:xfrm>
              <a:prstGeom prst="roundRect">
                <a:avLst>
                  <a:gd name="adj" fmla="val 16667"/>
                </a:avLst>
              </a:prstGeom>
              <a:solidFill>
                <a:srgbClr val="FFFFFF"/>
              </a:solidFill>
              <a:ln w="25400" cap="flat">
                <a:solidFill>
                  <a:srgbClr val="979797"/>
                </a:solidFill>
                <a:prstDash val="solid"/>
                <a:round/>
              </a:ln>
              <a:effectLst/>
            </p:spPr>
            <p:txBody>
              <a:bodyPr wrap="square" lIns="45718" tIns="45718" rIns="45718" bIns="45718" numCol="1" anchor="ctr">
                <a:noAutofit/>
              </a:bodyPr>
              <a:lstStyle/>
              <a:p>
                <a:pPr defTabSz="1155700">
                  <a:lnSpc>
                    <a:spcPct val="90000"/>
                  </a:lnSpc>
                  <a:spcBef>
                    <a:spcPts val="1300"/>
                  </a:spcBef>
                  <a:defRPr sz="2600">
                    <a:solidFill>
                      <a:srgbClr val="254061"/>
                    </a:solidFill>
                  </a:defRPr>
                </a:pPr>
              </a:p>
            </p:txBody>
          </p:sp>
          <p:sp>
            <p:nvSpPr>
              <p:cNvPr id="133" name="D.P.R. 105 del 9 maggio 2016"/>
              <p:cNvSpPr txBox="1"/>
              <p:nvPr/>
            </p:nvSpPr>
            <p:spPr>
              <a:xfrm>
                <a:off x="30442" y="22244"/>
                <a:ext cx="8168718" cy="57912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99060" tIns="99060" rIns="99060" bIns="99060" numCol="1" anchor="ctr">
                <a:spAutoFit/>
              </a:bodyPr>
              <a:lstStyle>
                <a:lvl1pPr marL="342900" indent="-342900" defTabSz="1155700">
                  <a:lnSpc>
                    <a:spcPct val="90000"/>
                  </a:lnSpc>
                  <a:spcBef>
                    <a:spcPts val="1000"/>
                  </a:spcBef>
                  <a:buSzPct val="100000"/>
                  <a:buFont typeface="Arial"/>
                  <a:buChar char="•"/>
                  <a:defRPr b="1" sz="2600">
                    <a:solidFill>
                      <a:srgbClr val="254061"/>
                    </a:solidFill>
                  </a:defRPr>
                </a:lvl1pPr>
              </a:lstStyle>
              <a:p>
                <a:pPr/>
                <a:r>
                  <a:t>D.P.R. 105 del 9 maggio 2016</a:t>
                </a:r>
              </a:p>
            </p:txBody>
          </p:sp>
        </p:grpSp>
        <p:sp>
          <p:nvSpPr>
            <p:cNvPr id="135" name="Disciplina delle funzioni del Dipartimento della funzione pubblica in materia di misurazione e valutazione della performance"/>
            <p:cNvSpPr txBox="1"/>
            <p:nvPr/>
          </p:nvSpPr>
          <p:spPr>
            <a:xfrm>
              <a:off x="0" y="623609"/>
              <a:ext cx="8229600" cy="621029"/>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33018" tIns="33018" rIns="33018" bIns="33018" numCol="1" anchor="t">
              <a:spAutoFit/>
            </a:bodyPr>
            <a:lstStyle/>
            <a:p>
              <a:pPr lvl="1" marL="228600" indent="-228600" defTabSz="889000">
                <a:lnSpc>
                  <a:spcPct val="90000"/>
                </a:lnSpc>
                <a:spcBef>
                  <a:spcPts val="400"/>
                </a:spcBef>
                <a:buSzPct val="100000"/>
                <a:buFont typeface="Arial"/>
                <a:buChar char="•"/>
                <a:defRPr sz="2000"/>
              </a:pPr>
              <a:r>
                <a:t>Disciplina delle funzioni del Dipartimento della funzione pubblica in materia di misurazione e valutazione della performance</a:t>
              </a:r>
            </a:p>
          </p:txBody>
        </p:sp>
        <p:grpSp>
          <p:nvGrpSpPr>
            <p:cNvPr id="138" name="Raggruppa"/>
            <p:cNvGrpSpPr/>
            <p:nvPr/>
          </p:nvGrpSpPr>
          <p:grpSpPr>
            <a:xfrm>
              <a:off x="0" y="1255995"/>
              <a:ext cx="8229600" cy="623613"/>
              <a:chOff x="0" y="0"/>
              <a:chExt cx="8229600" cy="623612"/>
            </a:xfrm>
          </p:grpSpPr>
          <p:sp>
            <p:nvSpPr>
              <p:cNvPr id="136" name="Rettangolo arrotondato"/>
              <p:cNvSpPr/>
              <p:nvPr/>
            </p:nvSpPr>
            <p:spPr>
              <a:xfrm>
                <a:off x="0" y="-1"/>
                <a:ext cx="8229600" cy="623614"/>
              </a:xfrm>
              <a:prstGeom prst="roundRect">
                <a:avLst>
                  <a:gd name="adj" fmla="val 16667"/>
                </a:avLst>
              </a:prstGeom>
              <a:solidFill>
                <a:srgbClr val="FFFFFF"/>
              </a:solidFill>
              <a:ln w="25400" cap="flat">
                <a:solidFill>
                  <a:srgbClr val="979797"/>
                </a:solidFill>
                <a:prstDash val="solid"/>
                <a:round/>
              </a:ln>
              <a:effectLst/>
            </p:spPr>
            <p:txBody>
              <a:bodyPr wrap="square" lIns="45718" tIns="45718" rIns="45718" bIns="45718" numCol="1" anchor="ctr">
                <a:noAutofit/>
              </a:bodyPr>
              <a:lstStyle/>
              <a:p>
                <a:pPr defTabSz="1155700">
                  <a:lnSpc>
                    <a:spcPct val="90000"/>
                  </a:lnSpc>
                  <a:spcBef>
                    <a:spcPts val="1300"/>
                  </a:spcBef>
                  <a:defRPr sz="2600">
                    <a:solidFill>
                      <a:srgbClr val="254061"/>
                    </a:solidFill>
                  </a:defRPr>
                </a:pPr>
              </a:p>
            </p:txBody>
          </p:sp>
          <p:sp>
            <p:nvSpPr>
              <p:cNvPr id="137" name="D.M. 2 dicembre 2016"/>
              <p:cNvSpPr txBox="1"/>
              <p:nvPr/>
            </p:nvSpPr>
            <p:spPr>
              <a:xfrm>
                <a:off x="30442" y="22244"/>
                <a:ext cx="8168718" cy="57912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99060" tIns="99060" rIns="99060" bIns="99060" numCol="1" anchor="ctr">
                <a:spAutoFit/>
              </a:bodyPr>
              <a:lstStyle>
                <a:lvl1pPr marL="342900" indent="-342900" defTabSz="1155700">
                  <a:lnSpc>
                    <a:spcPct val="90000"/>
                  </a:lnSpc>
                  <a:spcBef>
                    <a:spcPts val="1000"/>
                  </a:spcBef>
                  <a:buSzPct val="100000"/>
                  <a:buFont typeface="Arial"/>
                  <a:buChar char="•"/>
                  <a:defRPr b="1" sz="2600">
                    <a:solidFill>
                      <a:srgbClr val="254061"/>
                    </a:solidFill>
                  </a:defRPr>
                </a:lvl1pPr>
              </a:lstStyle>
              <a:p>
                <a:pPr/>
                <a:r>
                  <a:t>D.M. 2 dicembre 2016</a:t>
                </a:r>
              </a:p>
            </p:txBody>
          </p:sp>
        </p:grpSp>
        <p:sp>
          <p:nvSpPr>
            <p:cNvPr id="139" name="Istituzione Elenco Nazionale Organismi Indipendenti di Valutazione"/>
            <p:cNvSpPr txBox="1"/>
            <p:nvPr/>
          </p:nvSpPr>
          <p:spPr>
            <a:xfrm>
              <a:off x="0" y="1879605"/>
              <a:ext cx="8229600" cy="358139"/>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33018" tIns="33018" rIns="33018" bIns="33018" numCol="1" anchor="t">
              <a:spAutoFit/>
            </a:bodyPr>
            <a:lstStyle/>
            <a:p>
              <a:pPr lvl="1" marL="228600" indent="-228600" defTabSz="889000">
                <a:lnSpc>
                  <a:spcPct val="90000"/>
                </a:lnSpc>
                <a:spcBef>
                  <a:spcPts val="400"/>
                </a:spcBef>
                <a:buSzPct val="100000"/>
                <a:buFont typeface="Arial"/>
                <a:buChar char="•"/>
                <a:defRPr sz="2000"/>
              </a:pPr>
              <a:r>
                <a:t>Istituzione Elenco Nazionale Organismi Indipendenti di Valutazione</a:t>
              </a:r>
            </a:p>
          </p:txBody>
        </p:sp>
        <p:grpSp>
          <p:nvGrpSpPr>
            <p:cNvPr id="142" name="Raggruppa"/>
            <p:cNvGrpSpPr/>
            <p:nvPr/>
          </p:nvGrpSpPr>
          <p:grpSpPr>
            <a:xfrm>
              <a:off x="0" y="2310165"/>
              <a:ext cx="8229600" cy="623613"/>
              <a:chOff x="0" y="0"/>
              <a:chExt cx="8229600" cy="623612"/>
            </a:xfrm>
          </p:grpSpPr>
          <p:sp>
            <p:nvSpPr>
              <p:cNvPr id="140" name="Rettangolo arrotondato"/>
              <p:cNvSpPr/>
              <p:nvPr/>
            </p:nvSpPr>
            <p:spPr>
              <a:xfrm>
                <a:off x="0" y="-1"/>
                <a:ext cx="8229600" cy="623614"/>
              </a:xfrm>
              <a:prstGeom prst="roundRect">
                <a:avLst>
                  <a:gd name="adj" fmla="val 16667"/>
                </a:avLst>
              </a:prstGeom>
              <a:solidFill>
                <a:srgbClr val="FFFFFF"/>
              </a:solidFill>
              <a:ln w="25400" cap="flat">
                <a:solidFill>
                  <a:srgbClr val="979797"/>
                </a:solidFill>
                <a:prstDash val="solid"/>
                <a:round/>
              </a:ln>
              <a:effectLst/>
            </p:spPr>
            <p:txBody>
              <a:bodyPr wrap="square" lIns="45718" tIns="45718" rIns="45718" bIns="45718" numCol="1" anchor="ctr">
                <a:noAutofit/>
              </a:bodyPr>
              <a:lstStyle/>
              <a:p>
                <a:pPr defTabSz="1155700">
                  <a:lnSpc>
                    <a:spcPct val="90000"/>
                  </a:lnSpc>
                  <a:spcBef>
                    <a:spcPts val="1300"/>
                  </a:spcBef>
                  <a:defRPr sz="2600">
                    <a:solidFill>
                      <a:srgbClr val="254061"/>
                    </a:solidFill>
                  </a:defRPr>
                </a:pPr>
              </a:p>
            </p:txBody>
          </p:sp>
          <p:sp>
            <p:nvSpPr>
              <p:cNvPr id="141" name="Modifiche al D.lgs. n.150 del 2009"/>
              <p:cNvSpPr txBox="1"/>
              <p:nvPr/>
            </p:nvSpPr>
            <p:spPr>
              <a:xfrm>
                <a:off x="30442" y="22244"/>
                <a:ext cx="8168718" cy="57912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99060" tIns="99060" rIns="99060" bIns="99060" numCol="1" anchor="ctr">
                <a:spAutoFit/>
              </a:bodyPr>
              <a:lstStyle/>
              <a:p>
                <a:pPr marL="342900" indent="-342900" defTabSz="1155700">
                  <a:lnSpc>
                    <a:spcPct val="90000"/>
                  </a:lnSpc>
                  <a:spcBef>
                    <a:spcPts val="1000"/>
                  </a:spcBef>
                  <a:buSzPct val="100000"/>
                  <a:buFont typeface="Arial"/>
                  <a:buChar char="•"/>
                  <a:defRPr b="1" sz="2600">
                    <a:solidFill>
                      <a:srgbClr val="254061"/>
                    </a:solidFill>
                  </a:defRPr>
                </a:pPr>
                <a:r>
                  <a:t>D.lgs. n.</a:t>
                </a:r>
                <a:r>
                  <a:t> 74</a:t>
                </a:r>
                <a:r>
                  <a:t> del </a:t>
                </a:r>
                <a:r>
                  <a:t>25 maggio </a:t>
                </a:r>
                <a:r>
                  <a:t>20</a:t>
                </a:r>
                <a:r>
                  <a:t>17</a:t>
                </a:r>
              </a:p>
            </p:txBody>
          </p:sp>
        </p:grpSp>
        <p:sp>
          <p:nvSpPr>
            <p:cNvPr id="143" name="Innovazioni al ciclo di valutazione delle performance in attuazione della legge n. 124 del 2015 per la riforma della pubblica amministrazione"/>
            <p:cNvSpPr txBox="1"/>
            <p:nvPr/>
          </p:nvSpPr>
          <p:spPr>
            <a:xfrm>
              <a:off x="0" y="2933775"/>
              <a:ext cx="8229600" cy="883919"/>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33018" tIns="33018" rIns="33018" bIns="33018" numCol="1" anchor="t">
              <a:spAutoFit/>
            </a:bodyPr>
            <a:lstStyle/>
            <a:p>
              <a:pPr lvl="1" marL="228600" indent="-228600" defTabSz="889000">
                <a:lnSpc>
                  <a:spcPct val="90000"/>
                </a:lnSpc>
                <a:spcBef>
                  <a:spcPts val="400"/>
                </a:spcBef>
                <a:buSzPct val="100000"/>
                <a:buFont typeface="Arial"/>
                <a:buChar char="•"/>
                <a:defRPr sz="2000"/>
              </a:pPr>
              <a:r>
                <a:t>Innovazioni al ciclo di valutazione delle performance in attuazione della legge n. 124 del 2015 per la </a:t>
              </a:r>
              <a:r>
                <a:rPr b="1"/>
                <a:t>riforma della pubblica amministrazione</a:t>
              </a:r>
            </a:p>
          </p:txBody>
        </p:sp>
      </p:grpSp>
      <p:sp>
        <p:nvSpPr>
          <p:cNvPr id="145" name="Segnaposto numero diapositiva 3"/>
          <p:cNvSpPr txBox="1"/>
          <p:nvPr>
            <p:ph type="sldNum" sz="quarter" idx="4294967295"/>
          </p:nvPr>
        </p:nvSpPr>
        <p:spPr>
          <a:xfrm>
            <a:off x="8493365" y="6404293"/>
            <a:ext cx="193434" cy="269237"/>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
        <p:nvSpPr>
          <p:cNvPr id="146" name="Titolo 1"/>
          <p:cNvSpPr txBox="1"/>
          <p:nvPr>
            <p:ph type="title"/>
          </p:nvPr>
        </p:nvSpPr>
        <p:spPr>
          <a:xfrm>
            <a:off x="92396" y="274638"/>
            <a:ext cx="8872092" cy="1143002"/>
          </a:xfrm>
          <a:prstGeom prst="rect">
            <a:avLst/>
          </a:prstGeom>
        </p:spPr>
        <p:txBody>
          <a:bodyPr/>
          <a:lstStyle>
            <a:lvl1pPr defTabSz="406908">
              <a:defRPr sz="3916"/>
            </a:lvl1pPr>
          </a:lstStyle>
          <a:p>
            <a:pPr/>
            <a:r>
              <a:t>Il quadro normativo e il ruolo del DFP</a:t>
            </a:r>
          </a:p>
        </p:txBody>
      </p:sp>
    </p:spTree>
  </p:cSld>
  <p:clrMapOvr>
    <a:masterClrMapping/>
  </p:clrMapOvr>
  <p:transition xmlns:p14="http://schemas.microsoft.com/office/powerpoint/2010/main" spd="med" advClick="1"/>
</p:sld>
</file>

<file path=ppt/slides/slide20.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66" name="Segnaposto numero diapositiva 4"/>
          <p:cNvSpPr txBox="1"/>
          <p:nvPr>
            <p:ph type="sldNum" sz="quarter" idx="4294967295"/>
          </p:nvPr>
        </p:nvSpPr>
        <p:spPr>
          <a:xfrm>
            <a:off x="8404069" y="6404294"/>
            <a:ext cx="282731" cy="269237"/>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grpSp>
        <p:nvGrpSpPr>
          <p:cNvPr id="269" name="Rettangolo 10"/>
          <p:cNvGrpSpPr/>
          <p:nvPr/>
        </p:nvGrpSpPr>
        <p:grpSpPr>
          <a:xfrm>
            <a:off x="160251" y="1653248"/>
            <a:ext cx="8829841" cy="4471853"/>
            <a:chOff x="0" y="0"/>
            <a:chExt cx="8829839" cy="4471851"/>
          </a:xfrm>
        </p:grpSpPr>
        <p:sp>
          <p:nvSpPr>
            <p:cNvPr id="267" name="Rettangolo"/>
            <p:cNvSpPr/>
            <p:nvPr/>
          </p:nvSpPr>
          <p:spPr>
            <a:xfrm>
              <a:off x="-1" y="-1"/>
              <a:ext cx="8829841" cy="4471853"/>
            </a:xfrm>
            <a:prstGeom prst="rect">
              <a:avLst/>
            </a:prstGeom>
            <a:solidFill>
              <a:srgbClr val="FFFFFF"/>
            </a:solidFill>
            <a:ln w="25400" cap="flat">
              <a:solidFill>
                <a:srgbClr val="FFFFFF"/>
              </a:solidFill>
              <a:prstDash val="solid"/>
              <a:round/>
            </a:ln>
            <a:effectLst/>
          </p:spPr>
          <p:txBody>
            <a:bodyPr wrap="square" lIns="45718" tIns="45718" rIns="45718" bIns="45718" numCol="1" anchor="t">
              <a:noAutofit/>
            </a:bodyPr>
            <a:lstStyle/>
            <a:p>
              <a:pPr>
                <a:spcBef>
                  <a:spcPts val="400"/>
                </a:spcBef>
                <a:defRPr sz="3600"/>
              </a:pPr>
            </a:p>
          </p:txBody>
        </p:sp>
        <p:sp>
          <p:nvSpPr>
            <p:cNvPr id="268" name="…OGGI……"/>
            <p:cNvSpPr txBox="1"/>
            <p:nvPr/>
          </p:nvSpPr>
          <p:spPr>
            <a:xfrm>
              <a:off x="-1" y="-1"/>
              <a:ext cx="8829841" cy="419354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45719" tIns="45719" rIns="45719" bIns="45719" numCol="1" anchor="t">
              <a:spAutoFit/>
            </a:bodyPr>
            <a:lstStyle/>
            <a:p>
              <a:pPr algn="ctr">
                <a:defRPr i="1" sz="4000"/>
              </a:pPr>
              <a:r>
                <a:t>…</a:t>
              </a:r>
              <a:r>
                <a:rPr sz="4400"/>
                <a:t>OGGI</a:t>
              </a:r>
              <a:r>
                <a:t>…</a:t>
              </a:r>
            </a:p>
            <a:p>
              <a:pPr>
                <a:spcBef>
                  <a:spcPts val="600"/>
                </a:spcBef>
                <a:defRPr i="1" sz="2400"/>
              </a:pPr>
              <a:r>
                <a:t>Pubblicazione avvisi di selezione:</a:t>
              </a:r>
            </a:p>
            <a:p>
              <a:pPr marL="457200" indent="-457200">
                <a:spcBef>
                  <a:spcPts val="600"/>
                </a:spcBef>
                <a:buSzPct val="100000"/>
                <a:buFont typeface="Arial"/>
                <a:buChar char="•"/>
                <a:defRPr b="1" sz="2400"/>
              </a:pPr>
              <a:r>
                <a:t>97</a:t>
              </a:r>
              <a:r>
                <a:rPr b="0"/>
                <a:t> avvisi di selezione, di cui:</a:t>
              </a:r>
              <a:endParaRPr b="0"/>
            </a:p>
            <a:p>
              <a:pPr lvl="1" marL="914400" indent="-457200">
                <a:spcBef>
                  <a:spcPts val="600"/>
                </a:spcBef>
                <a:buSzPct val="100000"/>
                <a:buChar char="✓"/>
                <a:defRPr sz="2400"/>
              </a:pPr>
              <a:r>
                <a:t>58 </a:t>
              </a:r>
              <a:r>
                <a:rPr b="1"/>
                <a:t>enti locali </a:t>
              </a:r>
              <a:r>
                <a:t>e 5 </a:t>
              </a:r>
              <a:r>
                <a:rPr b="1"/>
                <a:t>camere di commercio</a:t>
              </a:r>
              <a:endParaRPr b="1"/>
            </a:p>
            <a:p>
              <a:pPr lvl="1" marL="914400" indent="-457200">
                <a:spcBef>
                  <a:spcPts val="600"/>
                </a:spcBef>
                <a:buSzPct val="100000"/>
                <a:buChar char="✓"/>
                <a:defRPr sz="2400"/>
              </a:pPr>
              <a:r>
                <a:t>8 </a:t>
              </a:r>
              <a:r>
                <a:rPr b="1"/>
                <a:t>enti parchi nazionali</a:t>
              </a:r>
              <a:endParaRPr b="1"/>
            </a:p>
            <a:p>
              <a:pPr lvl="1" marL="914400" indent="-457200">
                <a:spcBef>
                  <a:spcPts val="600"/>
                </a:spcBef>
                <a:buSzPct val="100000"/>
                <a:buChar char="✓"/>
                <a:defRPr sz="2400"/>
              </a:pPr>
              <a:r>
                <a:t>7 </a:t>
              </a:r>
              <a:r>
                <a:rPr b="1"/>
                <a:t>ASL</a:t>
              </a:r>
              <a:r>
                <a:t> e 2 </a:t>
              </a:r>
              <a:r>
                <a:rPr b="1"/>
                <a:t>AO</a:t>
              </a:r>
              <a:endParaRPr b="1"/>
            </a:p>
            <a:p>
              <a:pPr lvl="1" marL="914400" indent="-457200">
                <a:spcBef>
                  <a:spcPts val="600"/>
                </a:spcBef>
                <a:buSzPct val="100000"/>
                <a:buChar char="✓"/>
                <a:defRPr sz="2400"/>
              </a:pPr>
              <a:r>
                <a:t>17 </a:t>
              </a:r>
              <a:r>
                <a:rPr b="1"/>
                <a:t>altri enti</a:t>
              </a:r>
              <a:endParaRPr b="1"/>
            </a:p>
            <a:p>
              <a:pPr marL="457200" indent="-457200">
                <a:spcBef>
                  <a:spcPts val="600"/>
                </a:spcBef>
                <a:buSzPct val="100000"/>
                <a:buFont typeface="Arial"/>
                <a:buChar char="•"/>
                <a:defRPr b="1" sz="2400"/>
              </a:pPr>
              <a:r>
                <a:t>321</a:t>
              </a:r>
              <a:r>
                <a:rPr b="0"/>
                <a:t> partecipanti alle selezioni pubblicate	</a:t>
              </a:r>
            </a:p>
          </p:txBody>
        </p:sp>
      </p:grpSp>
      <p:sp>
        <p:nvSpPr>
          <p:cNvPr id="270" name="Titolo 1"/>
          <p:cNvSpPr txBox="1"/>
          <p:nvPr>
            <p:ph type="title"/>
          </p:nvPr>
        </p:nvSpPr>
        <p:spPr>
          <a:xfrm>
            <a:off x="457200" y="274638"/>
            <a:ext cx="8229600" cy="1143002"/>
          </a:xfrm>
          <a:prstGeom prst="rect">
            <a:avLst/>
          </a:prstGeom>
        </p:spPr>
        <p:txBody>
          <a:bodyPr/>
          <a:lstStyle/>
          <a:p>
            <a:pPr/>
            <a:r>
              <a:t>Il Portale della </a:t>
            </a:r>
            <a:r>
              <a:rPr i="1"/>
              <a:t>performance</a:t>
            </a:r>
          </a:p>
        </p:txBody>
      </p:sp>
    </p:spTree>
  </p:cSld>
  <p:clrMapOvr>
    <a:masterClrMapping/>
  </p:clrMapOvr>
  <p:transition xmlns:p14="http://schemas.microsoft.com/office/powerpoint/2010/main" spd="med" advClick="1"/>
</p:sld>
</file>

<file path=ppt/slides/slide21.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72" name="Segnaposto numero diapositiva 4"/>
          <p:cNvSpPr txBox="1"/>
          <p:nvPr>
            <p:ph type="sldNum" sz="quarter" idx="4294967295"/>
          </p:nvPr>
        </p:nvSpPr>
        <p:spPr>
          <a:xfrm>
            <a:off x="8404069" y="6404294"/>
            <a:ext cx="282731" cy="269237"/>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grpSp>
        <p:nvGrpSpPr>
          <p:cNvPr id="275" name="Rettangolo 10"/>
          <p:cNvGrpSpPr/>
          <p:nvPr/>
        </p:nvGrpSpPr>
        <p:grpSpPr>
          <a:xfrm>
            <a:off x="157080" y="1591310"/>
            <a:ext cx="8829840" cy="4526281"/>
            <a:chOff x="0" y="0"/>
            <a:chExt cx="8829839" cy="4526280"/>
          </a:xfrm>
        </p:grpSpPr>
        <p:sp>
          <p:nvSpPr>
            <p:cNvPr id="273" name="Rettangolo"/>
            <p:cNvSpPr/>
            <p:nvPr/>
          </p:nvSpPr>
          <p:spPr>
            <a:xfrm>
              <a:off x="-1" y="0"/>
              <a:ext cx="8829841" cy="4526280"/>
            </a:xfrm>
            <a:prstGeom prst="rect">
              <a:avLst/>
            </a:prstGeom>
            <a:solidFill>
              <a:srgbClr val="FFFFFF"/>
            </a:solidFill>
            <a:ln w="25400" cap="flat">
              <a:solidFill>
                <a:srgbClr val="FFFFFF"/>
              </a:solidFill>
              <a:prstDash val="solid"/>
              <a:round/>
            </a:ln>
            <a:effectLst/>
          </p:spPr>
          <p:txBody>
            <a:bodyPr wrap="square" lIns="45718" tIns="45718" rIns="45718" bIns="45718" numCol="1" anchor="t">
              <a:noAutofit/>
            </a:bodyPr>
            <a:lstStyle/>
            <a:p>
              <a:pPr>
                <a:spcBef>
                  <a:spcPts val="1200"/>
                </a:spcBef>
                <a:defRPr sz="2400"/>
              </a:pPr>
            </a:p>
          </p:txBody>
        </p:sp>
        <p:sp>
          <p:nvSpPr>
            <p:cNvPr id="274" name="…DOMANI……"/>
            <p:cNvSpPr txBox="1"/>
            <p:nvPr/>
          </p:nvSpPr>
          <p:spPr>
            <a:xfrm>
              <a:off x="-1" y="0"/>
              <a:ext cx="8829841" cy="434594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45719" tIns="45719" rIns="45719" bIns="45719" numCol="1" anchor="t">
              <a:spAutoFit/>
            </a:bodyPr>
            <a:lstStyle/>
            <a:p>
              <a:pPr algn="ctr">
                <a:defRPr sz="4400"/>
              </a:pPr>
              <a:r>
                <a:t>…</a:t>
              </a:r>
              <a:r>
                <a:rPr i="1"/>
                <a:t>DOMANI</a:t>
              </a:r>
              <a:r>
                <a:t>…</a:t>
              </a:r>
            </a:p>
            <a:p>
              <a:pPr>
                <a:spcBef>
                  <a:spcPts val="1200"/>
                </a:spcBef>
                <a:defRPr sz="2400"/>
              </a:pPr>
              <a:r>
                <a:t>Il Portale permetterà di:</a:t>
              </a:r>
            </a:p>
            <a:p>
              <a:pPr marL="285750" indent="-285750">
                <a:spcBef>
                  <a:spcPts val="1200"/>
                </a:spcBef>
                <a:buSzPct val="100000"/>
                <a:buFont typeface="Arial"/>
                <a:buChar char="•"/>
                <a:defRPr b="1" i="1" sz="2400"/>
              </a:pPr>
              <a:r>
                <a:t>mettere</a:t>
              </a:r>
              <a:r>
                <a:rPr b="0" i="0"/>
                <a:t> </a:t>
              </a:r>
              <a:r>
                <a:t>in relazione i dati esistenti </a:t>
              </a:r>
              <a:r>
                <a:rPr b="0" i="0"/>
                <a:t>sul ciclo della </a:t>
              </a:r>
              <a:r>
                <a:rPr b="0"/>
                <a:t>performance</a:t>
              </a:r>
            </a:p>
            <a:p>
              <a:pPr marL="285750" indent="-285750">
                <a:spcBef>
                  <a:spcPts val="1200"/>
                </a:spcBef>
                <a:buSzPct val="100000"/>
                <a:buFont typeface="Arial"/>
                <a:buChar char="•"/>
                <a:defRPr b="1" i="1" sz="2400"/>
              </a:pPr>
              <a:r>
                <a:t>acquisire</a:t>
              </a:r>
              <a:r>
                <a:rPr b="0" i="0"/>
                <a:t> </a:t>
              </a:r>
              <a:r>
                <a:t>nuovi dati</a:t>
              </a:r>
              <a:r>
                <a:rPr b="0" i="0"/>
                <a:t> sull’universo della </a:t>
              </a:r>
              <a:r>
                <a:rPr b="0"/>
                <a:t>performance</a:t>
              </a:r>
            </a:p>
            <a:p>
              <a:pPr marL="285750" indent="-285750">
                <a:spcBef>
                  <a:spcPts val="1200"/>
                </a:spcBef>
                <a:buSzPct val="100000"/>
                <a:buFont typeface="Arial"/>
                <a:buChar char="•"/>
                <a:defRPr b="1" i="1" sz="2400"/>
              </a:pPr>
              <a:r>
                <a:t>sostenere</a:t>
              </a:r>
              <a:r>
                <a:rPr b="0" i="0"/>
                <a:t> </a:t>
              </a:r>
              <a:r>
                <a:t>le amministrazioni </a:t>
              </a:r>
              <a:r>
                <a:rPr b="0" i="0"/>
                <a:t>nell’implementazione delle innovazioni normative</a:t>
              </a:r>
              <a:endParaRPr b="0" i="0"/>
            </a:p>
            <a:p>
              <a:pPr marL="285750" indent="-285750">
                <a:spcBef>
                  <a:spcPts val="1200"/>
                </a:spcBef>
                <a:buSzPct val="100000"/>
                <a:buFont typeface="Arial"/>
                <a:buChar char="•"/>
                <a:defRPr b="1" i="1" sz="2400"/>
              </a:pPr>
              <a:r>
                <a:t>realizzare</a:t>
              </a:r>
              <a:r>
                <a:rPr b="0" i="0"/>
                <a:t> </a:t>
              </a:r>
              <a:r>
                <a:t>servizi </a:t>
              </a:r>
              <a:r>
                <a:rPr b="0" i="0"/>
                <a:t>specifici differenziati per tipologia di soggetto</a:t>
              </a:r>
            </a:p>
          </p:txBody>
        </p:sp>
      </p:grpSp>
      <p:sp>
        <p:nvSpPr>
          <p:cNvPr id="276" name="Titolo 1"/>
          <p:cNvSpPr txBox="1"/>
          <p:nvPr>
            <p:ph type="title"/>
          </p:nvPr>
        </p:nvSpPr>
        <p:spPr>
          <a:xfrm>
            <a:off x="457200" y="274638"/>
            <a:ext cx="8229600" cy="1143002"/>
          </a:xfrm>
          <a:prstGeom prst="rect">
            <a:avLst/>
          </a:prstGeom>
        </p:spPr>
        <p:txBody>
          <a:bodyPr/>
          <a:lstStyle/>
          <a:p>
            <a:pPr/>
            <a:r>
              <a:t>Il Portale della </a:t>
            </a:r>
            <a:r>
              <a:rPr i="1"/>
              <a:t>performance</a:t>
            </a:r>
          </a:p>
        </p:txBody>
      </p:sp>
    </p:spTree>
  </p:cSld>
  <p:clrMapOvr>
    <a:masterClrMapping/>
  </p:clrMapOvr>
  <p:transition xmlns:p14="http://schemas.microsoft.com/office/powerpoint/2010/main" spd="med" advClick="1"/>
</p:sld>
</file>

<file path=ppt/slides/slide22.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80" name="Segnaposto numero diapositiva 4"/>
          <p:cNvSpPr txBox="1"/>
          <p:nvPr>
            <p:ph type="sldNum" sz="quarter" idx="4294967295"/>
          </p:nvPr>
        </p:nvSpPr>
        <p:spPr>
          <a:xfrm>
            <a:off x="8404069" y="6404294"/>
            <a:ext cx="282731" cy="269237"/>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
        <p:nvSpPr>
          <p:cNvPr id="281" name="Rettangolo 11"/>
          <p:cNvSpPr txBox="1"/>
          <p:nvPr/>
        </p:nvSpPr>
        <p:spPr>
          <a:xfrm>
            <a:off x="172015" y="1432645"/>
            <a:ext cx="8797816" cy="1145541"/>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algn="ctr">
              <a:defRPr sz="4400"/>
            </a:pPr>
            <a:r>
              <a:t>Primo principio</a:t>
            </a:r>
          </a:p>
          <a:p>
            <a:pPr algn="ctr">
              <a:defRPr i="1" sz="2800"/>
            </a:pPr>
            <a:r>
              <a:t>Servizi in cambio di informazioni</a:t>
            </a:r>
          </a:p>
        </p:txBody>
      </p:sp>
      <p:sp>
        <p:nvSpPr>
          <p:cNvPr id="282" name="Rettangolo 12"/>
          <p:cNvSpPr txBox="1"/>
          <p:nvPr/>
        </p:nvSpPr>
        <p:spPr>
          <a:xfrm>
            <a:off x="5378772" y="2201366"/>
            <a:ext cx="3369693" cy="4384041"/>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algn="just">
              <a:defRPr sz="2200"/>
            </a:pPr>
          </a:p>
          <a:p>
            <a:pPr marL="285750" indent="-285750">
              <a:buSzPct val="100000"/>
              <a:buFont typeface="Arial"/>
              <a:buChar char="•"/>
              <a:defRPr sz="2200"/>
            </a:pPr>
            <a:r>
              <a:t>Maggiore trasparenza della </a:t>
            </a:r>
            <a:r>
              <a:rPr i="1"/>
              <a:t>performance</a:t>
            </a:r>
          </a:p>
          <a:p>
            <a:pPr marL="285750" indent="-285750">
              <a:buSzPct val="100000"/>
              <a:buFont typeface="Arial"/>
              <a:buChar char="•"/>
              <a:defRPr sz="2200"/>
            </a:pPr>
            <a:r>
              <a:t>Gestione dell’Elenco Nazionale OIV attraverso la piattaforma digitale del Portale;</a:t>
            </a:r>
          </a:p>
          <a:p>
            <a:pPr marL="285750" indent="-285750" algn="just">
              <a:buSzPct val="100000"/>
              <a:buFont typeface="Arial"/>
              <a:buChar char="•"/>
              <a:defRPr sz="2200"/>
            </a:pPr>
            <a:r>
              <a:t>Bacheca </a:t>
            </a:r>
            <a:r>
              <a:rPr i="1"/>
              <a:t>on line </a:t>
            </a:r>
            <a:r>
              <a:t>degli avvisi di selezione OIV e dei relativi esiti.</a:t>
            </a:r>
          </a:p>
          <a:p>
            <a:pPr marL="285750" indent="-285750">
              <a:buSzPct val="100000"/>
              <a:buFont typeface="Arial"/>
              <a:buChar char="•"/>
              <a:defRPr sz="2200"/>
            </a:pPr>
            <a:r>
              <a:t>Gestione database nazionale OIV</a:t>
            </a:r>
          </a:p>
        </p:txBody>
      </p:sp>
      <p:sp>
        <p:nvSpPr>
          <p:cNvPr id="283" name="Titolo 1"/>
          <p:cNvSpPr txBox="1"/>
          <p:nvPr>
            <p:ph type="title"/>
          </p:nvPr>
        </p:nvSpPr>
        <p:spPr>
          <a:xfrm>
            <a:off x="457200" y="274638"/>
            <a:ext cx="8229600" cy="1143002"/>
          </a:xfrm>
          <a:prstGeom prst="rect">
            <a:avLst/>
          </a:prstGeom>
        </p:spPr>
        <p:txBody>
          <a:bodyPr/>
          <a:lstStyle/>
          <a:p>
            <a:pPr/>
            <a:r>
              <a:t>Il Portale della </a:t>
            </a:r>
            <a:r>
              <a:rPr i="1"/>
              <a:t>performance</a:t>
            </a:r>
          </a:p>
        </p:txBody>
      </p:sp>
      <p:pic>
        <p:nvPicPr>
          <p:cNvPr id="284" name="Immagine 1" descr="Immagine 1"/>
          <p:cNvPicPr>
            <a:picLocks noChangeAspect="1"/>
          </p:cNvPicPr>
          <p:nvPr/>
        </p:nvPicPr>
        <p:blipFill>
          <a:blip r:embed="rId3">
            <a:extLst/>
          </a:blip>
          <a:stretch>
            <a:fillRect/>
          </a:stretch>
        </p:blipFill>
        <p:spPr>
          <a:xfrm>
            <a:off x="0" y="2708919"/>
            <a:ext cx="5390573" cy="2356943"/>
          </a:xfrm>
          <a:prstGeom prst="rect">
            <a:avLst/>
          </a:prstGeom>
          <a:ln w="12700">
            <a:miter lim="400000"/>
          </a:ln>
        </p:spPr>
      </p:pic>
    </p:spTree>
  </p:cSld>
  <p:clrMapOvr>
    <a:masterClrMapping/>
  </p:clrMapOvr>
  <p:transition xmlns:p14="http://schemas.microsoft.com/office/powerpoint/2010/main" spd="med" advClick="1"/>
</p:sld>
</file>

<file path=ppt/slides/slide23.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88" name="Segnaposto numero diapositiva 4"/>
          <p:cNvSpPr txBox="1"/>
          <p:nvPr>
            <p:ph type="sldNum" sz="quarter" idx="4294967295"/>
          </p:nvPr>
        </p:nvSpPr>
        <p:spPr>
          <a:xfrm>
            <a:off x="8404069" y="6404294"/>
            <a:ext cx="282731" cy="269237"/>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
        <p:nvSpPr>
          <p:cNvPr id="289" name="Rettangolo 11"/>
          <p:cNvSpPr txBox="1"/>
          <p:nvPr/>
        </p:nvSpPr>
        <p:spPr>
          <a:xfrm>
            <a:off x="172015" y="1398210"/>
            <a:ext cx="8797816" cy="1209041"/>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algn="ctr">
              <a:defRPr sz="4400"/>
            </a:pPr>
            <a:r>
              <a:t>Secondo principio</a:t>
            </a:r>
          </a:p>
          <a:p>
            <a:pPr algn="ctr">
              <a:defRPr i="1" sz="2800"/>
            </a:pPr>
            <a:r>
              <a:t>Valorizzare</a:t>
            </a:r>
            <a:r>
              <a:rPr sz="3200"/>
              <a:t> le informazioni</a:t>
            </a:r>
          </a:p>
        </p:txBody>
      </p:sp>
      <p:sp>
        <p:nvSpPr>
          <p:cNvPr id="290" name="Rettangolo 13"/>
          <p:cNvSpPr txBox="1"/>
          <p:nvPr/>
        </p:nvSpPr>
        <p:spPr>
          <a:xfrm>
            <a:off x="250342" y="2745441"/>
            <a:ext cx="8719489" cy="2225041"/>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marL="285750" indent="-285750" algn="just">
              <a:buSzPct val="100000"/>
              <a:buFont typeface="Arial"/>
              <a:buChar char="•"/>
              <a:defRPr sz="2400"/>
            </a:pPr>
            <a:r>
              <a:t>Offrire una chiave di lettura di obiettivi e indicatori in termini di </a:t>
            </a:r>
            <a:r>
              <a:rPr i="1"/>
              <a:t>accountability</a:t>
            </a:r>
            <a:r>
              <a:t> verso l’esterno</a:t>
            </a:r>
          </a:p>
          <a:p>
            <a:pPr marL="285750" indent="-285750" algn="just">
              <a:buSzPct val="100000"/>
              <a:buFont typeface="Arial"/>
              <a:buChar char="•"/>
              <a:defRPr sz="2400"/>
            </a:pPr>
            <a:r>
              <a:t>Mettere in relazione i dati del Portale con altri disponibili su altre piattaforme (es Open Data MEF)</a:t>
            </a:r>
          </a:p>
          <a:p>
            <a:pPr marL="285750" indent="-285750" algn="just">
              <a:buSzPct val="100000"/>
              <a:buFont typeface="Arial"/>
              <a:buChar char="•"/>
              <a:defRPr sz="2400"/>
            </a:pPr>
            <a:r>
              <a:t>Restituire ai «</a:t>
            </a:r>
            <a:r>
              <a:rPr i="1"/>
              <a:t>contributors</a:t>
            </a:r>
            <a:r>
              <a:t>» le proprie informazioni rielaborate e analizzabili con diverse modalità</a:t>
            </a:r>
          </a:p>
        </p:txBody>
      </p:sp>
      <p:grpSp>
        <p:nvGrpSpPr>
          <p:cNvPr id="293" name="Rettangolo 7"/>
          <p:cNvGrpSpPr/>
          <p:nvPr/>
        </p:nvGrpSpPr>
        <p:grpSpPr>
          <a:xfrm>
            <a:off x="191055" y="5373215"/>
            <a:ext cx="8797816" cy="729783"/>
            <a:chOff x="0" y="0"/>
            <a:chExt cx="8797814" cy="729782"/>
          </a:xfrm>
        </p:grpSpPr>
        <p:sp>
          <p:nvSpPr>
            <p:cNvPr id="291" name="Rettangolo"/>
            <p:cNvSpPr/>
            <p:nvPr/>
          </p:nvSpPr>
          <p:spPr>
            <a:xfrm>
              <a:off x="-1" y="-1"/>
              <a:ext cx="8797816" cy="729784"/>
            </a:xfrm>
            <a:prstGeom prst="rect">
              <a:avLst/>
            </a:prstGeom>
            <a:solidFill>
              <a:srgbClr val="FFFFFF"/>
            </a:solidFill>
            <a:ln w="25400" cap="flat">
              <a:solidFill>
                <a:schemeClr val="accent1"/>
              </a:solidFill>
              <a:prstDash val="solid"/>
              <a:round/>
            </a:ln>
            <a:effectLst/>
          </p:spPr>
          <p:txBody>
            <a:bodyPr wrap="square" lIns="45718" tIns="45718" rIns="45718" bIns="45718" numCol="1" anchor="t">
              <a:noAutofit/>
            </a:bodyPr>
            <a:lstStyle/>
            <a:p>
              <a:pPr>
                <a:defRPr i="1" sz="2000"/>
              </a:pPr>
            </a:p>
          </p:txBody>
        </p:sp>
        <p:sp>
          <p:nvSpPr>
            <p:cNvPr id="292" name="Esempio: Cruscotti informativi sullo stato di avanzamento del ciclo della performance"/>
            <p:cNvSpPr txBox="1"/>
            <p:nvPr/>
          </p:nvSpPr>
          <p:spPr>
            <a:xfrm>
              <a:off x="-1" y="-1"/>
              <a:ext cx="8797816" cy="67564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45719" tIns="45719" rIns="45719" bIns="45719" numCol="1" anchor="t">
              <a:spAutoFit/>
            </a:bodyPr>
            <a:lstStyle/>
            <a:p>
              <a:pPr>
                <a:defRPr sz="2000"/>
              </a:pPr>
              <a:r>
                <a:t>Esempio: </a:t>
              </a:r>
              <a:r>
                <a:rPr i="1"/>
                <a:t>Cruscotti informativi sullo stato di avanzamento del ciclo della performance</a:t>
              </a:r>
            </a:p>
          </p:txBody>
        </p:sp>
      </p:grpSp>
      <p:sp>
        <p:nvSpPr>
          <p:cNvPr id="294" name="Titolo 1"/>
          <p:cNvSpPr txBox="1"/>
          <p:nvPr>
            <p:ph type="title"/>
          </p:nvPr>
        </p:nvSpPr>
        <p:spPr>
          <a:xfrm>
            <a:off x="457200" y="274638"/>
            <a:ext cx="8229600" cy="1143002"/>
          </a:xfrm>
          <a:prstGeom prst="rect">
            <a:avLst/>
          </a:prstGeom>
        </p:spPr>
        <p:txBody>
          <a:bodyPr/>
          <a:lstStyle/>
          <a:p>
            <a:pPr/>
            <a:r>
              <a:t>Il Portale della </a:t>
            </a:r>
            <a:r>
              <a:rPr i="1"/>
              <a:t>performance</a:t>
            </a:r>
          </a:p>
        </p:txBody>
      </p:sp>
    </p:spTree>
  </p:cSld>
  <p:clrMapOvr>
    <a:masterClrMapping/>
  </p:clrMapOvr>
  <p:transition xmlns:p14="http://schemas.microsoft.com/office/powerpoint/2010/main" spd="med" advClick="1"/>
</p:sld>
</file>

<file path=ppt/slides/slide24.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98" name="Titolo 1"/>
          <p:cNvSpPr txBox="1"/>
          <p:nvPr>
            <p:ph type="title"/>
          </p:nvPr>
        </p:nvSpPr>
        <p:spPr>
          <a:xfrm>
            <a:off x="457200" y="274638"/>
            <a:ext cx="8229600" cy="1143002"/>
          </a:xfrm>
          <a:prstGeom prst="rect">
            <a:avLst/>
          </a:prstGeom>
        </p:spPr>
        <p:txBody>
          <a:bodyPr/>
          <a:lstStyle/>
          <a:p>
            <a:pPr defTabSz="416052">
              <a:defRPr sz="3549"/>
            </a:pPr>
            <a:r>
              <a:t>La Dashboard </a:t>
            </a:r>
            <a:br/>
            <a:r>
              <a:t>«Dati finanziari e Obiettivi»</a:t>
            </a:r>
          </a:p>
        </p:txBody>
      </p:sp>
      <p:sp>
        <p:nvSpPr>
          <p:cNvPr id="299" name="Segnaposto numero diapositiva 4"/>
          <p:cNvSpPr txBox="1"/>
          <p:nvPr>
            <p:ph type="sldNum" sz="quarter" idx="4294967295"/>
          </p:nvPr>
        </p:nvSpPr>
        <p:spPr>
          <a:xfrm>
            <a:off x="8404069" y="6404294"/>
            <a:ext cx="282731" cy="269237"/>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pic>
        <p:nvPicPr>
          <p:cNvPr id="300" name="Immagine 3" descr="Immagine 3"/>
          <p:cNvPicPr>
            <a:picLocks noChangeAspect="1"/>
          </p:cNvPicPr>
          <p:nvPr/>
        </p:nvPicPr>
        <p:blipFill>
          <a:blip r:embed="rId2">
            <a:extLst/>
          </a:blip>
          <a:stretch>
            <a:fillRect/>
          </a:stretch>
        </p:blipFill>
        <p:spPr>
          <a:xfrm>
            <a:off x="188277" y="1556791"/>
            <a:ext cx="8776212" cy="4608514"/>
          </a:xfrm>
          <a:prstGeom prst="rect">
            <a:avLst/>
          </a:prstGeom>
          <a:ln w="12700">
            <a:miter lim="400000"/>
          </a:ln>
        </p:spPr>
      </p:pic>
    </p:spTree>
  </p:cSld>
  <p:clrMapOvr>
    <a:masterClrMapping/>
  </p:clrMapOvr>
  <p:transition xmlns:p14="http://schemas.microsoft.com/office/powerpoint/2010/main" spd="med" advClick="1"/>
</p:sld>
</file>

<file path=ppt/slides/slide25.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302" name="Titolo 1"/>
          <p:cNvSpPr txBox="1"/>
          <p:nvPr>
            <p:ph type="title"/>
          </p:nvPr>
        </p:nvSpPr>
        <p:spPr>
          <a:xfrm>
            <a:off x="457200" y="274638"/>
            <a:ext cx="8229600" cy="1143002"/>
          </a:xfrm>
          <a:prstGeom prst="rect">
            <a:avLst/>
          </a:prstGeom>
        </p:spPr>
        <p:txBody>
          <a:bodyPr/>
          <a:lstStyle/>
          <a:p>
            <a:pPr/>
            <a:r>
              <a:t>La Dashboard «Performance»</a:t>
            </a:r>
          </a:p>
        </p:txBody>
      </p:sp>
      <p:sp>
        <p:nvSpPr>
          <p:cNvPr id="303" name="Segnaposto numero diapositiva 4"/>
          <p:cNvSpPr txBox="1"/>
          <p:nvPr>
            <p:ph type="sldNum" sz="quarter" idx="4294967295"/>
          </p:nvPr>
        </p:nvSpPr>
        <p:spPr>
          <a:xfrm>
            <a:off x="8404069" y="6404294"/>
            <a:ext cx="282731" cy="269237"/>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pic>
        <p:nvPicPr>
          <p:cNvPr id="304" name="Immagine 2" descr="Immagine 2"/>
          <p:cNvPicPr>
            <a:picLocks noChangeAspect="1"/>
          </p:cNvPicPr>
          <p:nvPr/>
        </p:nvPicPr>
        <p:blipFill>
          <a:blip r:embed="rId3">
            <a:extLst/>
          </a:blip>
          <a:stretch>
            <a:fillRect/>
          </a:stretch>
        </p:blipFill>
        <p:spPr>
          <a:xfrm>
            <a:off x="179511" y="1628799"/>
            <a:ext cx="8857061" cy="4522256"/>
          </a:xfrm>
          <a:prstGeom prst="rect">
            <a:avLst/>
          </a:prstGeom>
          <a:ln w="12700">
            <a:miter lim="400000"/>
          </a:ln>
        </p:spPr>
      </p:pic>
    </p:spTree>
  </p:cSld>
  <p:clrMapOvr>
    <a:masterClrMapping/>
  </p:clrMapOvr>
  <p:transition xmlns:p14="http://schemas.microsoft.com/office/powerpoint/2010/main" spd="med" advClick="1"/>
</p:sld>
</file>

<file path=ppt/slides/slide26.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308" name="Segnaposto numero diapositiva 4"/>
          <p:cNvSpPr txBox="1"/>
          <p:nvPr>
            <p:ph type="sldNum" sz="quarter" idx="4294967295"/>
          </p:nvPr>
        </p:nvSpPr>
        <p:spPr>
          <a:xfrm>
            <a:off x="8404069" y="6404294"/>
            <a:ext cx="282731" cy="269237"/>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
        <p:nvSpPr>
          <p:cNvPr id="309" name="Rettangolo 11"/>
          <p:cNvSpPr txBox="1"/>
          <p:nvPr/>
        </p:nvSpPr>
        <p:spPr>
          <a:xfrm>
            <a:off x="172015" y="1409786"/>
            <a:ext cx="8797816" cy="1145541"/>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algn="ctr">
              <a:defRPr sz="4400"/>
            </a:pPr>
            <a:r>
              <a:t>Terzo principio</a:t>
            </a:r>
          </a:p>
          <a:p>
            <a:pPr algn="ctr">
              <a:defRPr i="1" sz="2800"/>
            </a:pPr>
            <a:r>
              <a:t>Creare Network</a:t>
            </a:r>
          </a:p>
        </p:txBody>
      </p:sp>
      <p:sp>
        <p:nvSpPr>
          <p:cNvPr id="310" name="Rettangolo 13"/>
          <p:cNvSpPr txBox="1"/>
          <p:nvPr/>
        </p:nvSpPr>
        <p:spPr>
          <a:xfrm>
            <a:off x="3948465" y="2603649"/>
            <a:ext cx="5036821" cy="3647441"/>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marL="285750" indent="-285750" algn="just">
              <a:buSzPct val="100000"/>
              <a:buFont typeface="Arial"/>
              <a:buChar char="•"/>
              <a:defRPr sz="2400"/>
            </a:pPr>
            <a:r>
              <a:t>Un </a:t>
            </a:r>
            <a:r>
              <a:rPr i="1"/>
              <a:t>hub</a:t>
            </a:r>
            <a:r>
              <a:t> delle informazioni sulla </a:t>
            </a:r>
            <a:r>
              <a:rPr i="1"/>
              <a:t>performance</a:t>
            </a:r>
            <a:endParaRPr i="1"/>
          </a:p>
          <a:p>
            <a:pPr marL="285750" indent="-285750" algn="just">
              <a:buSzPct val="100000"/>
              <a:buFont typeface="Arial"/>
              <a:buChar char="•"/>
              <a:defRPr sz="2400"/>
            </a:pPr>
            <a:r>
              <a:t>Comunicazione tra pari</a:t>
            </a:r>
          </a:p>
          <a:p>
            <a:pPr marL="285750" indent="-285750" algn="just">
              <a:buSzPct val="100000"/>
              <a:buFont typeface="Arial"/>
              <a:buChar char="•"/>
              <a:defRPr sz="2400"/>
            </a:pPr>
            <a:r>
              <a:t>Campagne informative</a:t>
            </a:r>
          </a:p>
          <a:p>
            <a:pPr marL="285750" indent="-285750" algn="just">
              <a:buSzPct val="100000"/>
              <a:buFont typeface="Arial"/>
              <a:buChar char="•"/>
              <a:defRPr sz="2400"/>
            </a:pPr>
            <a:r>
              <a:t>Spazi virtuali di cooperazione (Rete nazionale valutazione esterna, forum, </a:t>
            </a:r>
            <a:r>
              <a:rPr i="1"/>
              <a:t>community</a:t>
            </a:r>
            <a:r>
              <a:t>, etc)</a:t>
            </a:r>
          </a:p>
          <a:p>
            <a:pPr algn="just">
              <a:defRPr sz="2400"/>
            </a:pPr>
          </a:p>
          <a:p>
            <a:pPr marL="285750" indent="-285750" algn="just">
              <a:buSzPct val="100000"/>
              <a:buFont typeface="Arial"/>
              <a:buChar char="•"/>
              <a:defRPr sz="2400"/>
            </a:pPr>
          </a:p>
        </p:txBody>
      </p:sp>
      <p:pic>
        <p:nvPicPr>
          <p:cNvPr id="311" name="Immagine 6" descr="Immagine 6"/>
          <p:cNvPicPr>
            <a:picLocks noChangeAspect="1"/>
          </p:cNvPicPr>
          <p:nvPr/>
        </p:nvPicPr>
        <p:blipFill>
          <a:blip r:embed="rId3">
            <a:extLst/>
          </a:blip>
          <a:stretch>
            <a:fillRect/>
          </a:stretch>
        </p:blipFill>
        <p:spPr>
          <a:xfrm>
            <a:off x="125729" y="2603649"/>
            <a:ext cx="3802122" cy="2816387"/>
          </a:xfrm>
          <a:prstGeom prst="rect">
            <a:avLst/>
          </a:prstGeom>
          <a:ln w="12700">
            <a:miter lim="400000"/>
          </a:ln>
        </p:spPr>
      </p:pic>
      <p:grpSp>
        <p:nvGrpSpPr>
          <p:cNvPr id="314" name="Rettangolo 7"/>
          <p:cNvGrpSpPr/>
          <p:nvPr/>
        </p:nvGrpSpPr>
        <p:grpSpPr>
          <a:xfrm>
            <a:off x="172015" y="5320681"/>
            <a:ext cx="8797816" cy="843484"/>
            <a:chOff x="0" y="0"/>
            <a:chExt cx="8797814" cy="843483"/>
          </a:xfrm>
        </p:grpSpPr>
        <p:sp>
          <p:nvSpPr>
            <p:cNvPr id="312" name="Rettangolo"/>
            <p:cNvSpPr/>
            <p:nvPr/>
          </p:nvSpPr>
          <p:spPr>
            <a:xfrm>
              <a:off x="-1" y="-1"/>
              <a:ext cx="8797816" cy="843485"/>
            </a:xfrm>
            <a:prstGeom prst="rect">
              <a:avLst/>
            </a:prstGeom>
            <a:solidFill>
              <a:srgbClr val="FFFFFF"/>
            </a:solidFill>
            <a:ln w="25400" cap="flat">
              <a:solidFill>
                <a:schemeClr val="accent1"/>
              </a:solidFill>
              <a:prstDash val="solid"/>
              <a:round/>
            </a:ln>
            <a:effectLst/>
          </p:spPr>
          <p:txBody>
            <a:bodyPr wrap="square" lIns="45718" tIns="45718" rIns="45718" bIns="45718" numCol="1" anchor="t">
              <a:noAutofit/>
            </a:bodyPr>
            <a:lstStyle/>
            <a:p>
              <a:pPr/>
            </a:p>
          </p:txBody>
        </p:sp>
        <p:sp>
          <p:nvSpPr>
            <p:cNvPr id="313" name="Esempio: nascita di comunità di pratica che incoraggino il confronto tra i soggetti del ciclo della performance"/>
            <p:cNvSpPr txBox="1"/>
            <p:nvPr/>
          </p:nvSpPr>
          <p:spPr>
            <a:xfrm>
              <a:off x="-1" y="-1"/>
              <a:ext cx="8797816" cy="67564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45719" tIns="45719" rIns="45719" bIns="45719" numCol="1" anchor="t">
              <a:spAutoFit/>
            </a:bodyPr>
            <a:lstStyle/>
            <a:p>
              <a:pPr>
                <a:defRPr sz="2000"/>
              </a:pPr>
              <a:r>
                <a:t>Esempio: </a:t>
              </a:r>
              <a:r>
                <a:rPr i="1"/>
                <a:t>nascita di comunità di pratica che incoraggino il confronto tra i soggetti del ciclo della performance</a:t>
              </a:r>
            </a:p>
          </p:txBody>
        </p:sp>
      </p:grpSp>
      <p:sp>
        <p:nvSpPr>
          <p:cNvPr id="315" name="Titolo 1"/>
          <p:cNvSpPr txBox="1"/>
          <p:nvPr>
            <p:ph type="title"/>
          </p:nvPr>
        </p:nvSpPr>
        <p:spPr>
          <a:xfrm>
            <a:off x="457200" y="274638"/>
            <a:ext cx="8229600" cy="1143002"/>
          </a:xfrm>
          <a:prstGeom prst="rect">
            <a:avLst/>
          </a:prstGeom>
        </p:spPr>
        <p:txBody>
          <a:bodyPr/>
          <a:lstStyle/>
          <a:p>
            <a:pPr/>
            <a:r>
              <a:t>Il Portale della </a:t>
            </a:r>
            <a:r>
              <a:rPr i="1"/>
              <a:t>performance</a:t>
            </a:r>
          </a:p>
        </p:txBody>
      </p:sp>
    </p:spTree>
  </p:cSld>
  <p:clrMapOvr>
    <a:masterClrMapping/>
  </p:clrMapOvr>
  <p:transition xmlns:p14="http://schemas.microsoft.com/office/powerpoint/2010/main" spd="med" advClick="1"/>
</p:sld>
</file>

<file path=ppt/slides/slide27.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319" name="Segnaposto numero diapositiva 4"/>
          <p:cNvSpPr txBox="1"/>
          <p:nvPr>
            <p:ph type="sldNum" sz="quarter" idx="4294967295"/>
          </p:nvPr>
        </p:nvSpPr>
        <p:spPr>
          <a:xfrm>
            <a:off x="8404069" y="6404294"/>
            <a:ext cx="282731" cy="269237"/>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
        <p:nvSpPr>
          <p:cNvPr id="320" name="Rettangolo 11"/>
          <p:cNvSpPr txBox="1"/>
          <p:nvPr/>
        </p:nvSpPr>
        <p:spPr>
          <a:xfrm>
            <a:off x="172015" y="1409786"/>
            <a:ext cx="8797816" cy="1145541"/>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algn="ctr">
              <a:defRPr sz="4400"/>
            </a:pPr>
            <a:r>
              <a:t>Quarto principio</a:t>
            </a:r>
          </a:p>
          <a:p>
            <a:pPr algn="ctr">
              <a:defRPr i="1" sz="2800"/>
            </a:pPr>
            <a:r>
              <a:t>Rendere autonomi gli utenti</a:t>
            </a:r>
          </a:p>
        </p:txBody>
      </p:sp>
      <p:sp>
        <p:nvSpPr>
          <p:cNvPr id="321" name="Rettangolo 13"/>
          <p:cNvSpPr txBox="1"/>
          <p:nvPr/>
        </p:nvSpPr>
        <p:spPr>
          <a:xfrm>
            <a:off x="3649979" y="2633161"/>
            <a:ext cx="5036821" cy="2936241"/>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marL="285750" indent="-285750" algn="just">
              <a:buSzPct val="100000"/>
              <a:buFont typeface="Arial"/>
              <a:buChar char="•"/>
              <a:defRPr sz="2400"/>
            </a:pPr>
            <a:r>
              <a:t>Rendere l’utente del Portale indipendente nella fruizione dei servizi</a:t>
            </a:r>
          </a:p>
          <a:p>
            <a:pPr marL="285750" indent="-285750" algn="just">
              <a:buSzPct val="100000"/>
              <a:buFont typeface="Arial"/>
              <a:buChar char="•"/>
              <a:defRPr sz="2400"/>
            </a:pPr>
            <a:r>
              <a:t>Limitare l’intervento degli operatori alle sole fasi di accredito</a:t>
            </a:r>
          </a:p>
          <a:p>
            <a:pPr marL="285750" indent="-285750" algn="just">
              <a:buSzPct val="100000"/>
              <a:buFont typeface="Arial"/>
              <a:buChar char="•"/>
              <a:defRPr sz="2400"/>
            </a:pPr>
            <a:r>
              <a:t>Automatizzare la gestione dei processi</a:t>
            </a:r>
          </a:p>
        </p:txBody>
      </p:sp>
      <p:grpSp>
        <p:nvGrpSpPr>
          <p:cNvPr id="324" name="Rettangolo 7"/>
          <p:cNvGrpSpPr/>
          <p:nvPr/>
        </p:nvGrpSpPr>
        <p:grpSpPr>
          <a:xfrm>
            <a:off x="172015" y="5497974"/>
            <a:ext cx="8797816" cy="967741"/>
            <a:chOff x="0" y="0"/>
            <a:chExt cx="8797814" cy="967739"/>
          </a:xfrm>
        </p:grpSpPr>
        <p:sp>
          <p:nvSpPr>
            <p:cNvPr id="322" name="Rettangolo"/>
            <p:cNvSpPr/>
            <p:nvPr/>
          </p:nvSpPr>
          <p:spPr>
            <a:xfrm>
              <a:off x="0" y="0"/>
              <a:ext cx="8797815" cy="666191"/>
            </a:xfrm>
            <a:prstGeom prst="rect">
              <a:avLst/>
            </a:prstGeom>
            <a:solidFill>
              <a:srgbClr val="FFFFFF"/>
            </a:solidFill>
            <a:ln w="25400" cap="flat">
              <a:solidFill>
                <a:schemeClr val="accent1"/>
              </a:solidFill>
              <a:prstDash val="solid"/>
              <a:round/>
            </a:ln>
            <a:effectLst/>
          </p:spPr>
          <p:txBody>
            <a:bodyPr wrap="square" lIns="45718" tIns="45718" rIns="45718" bIns="45718" numCol="1" anchor="t">
              <a:noAutofit/>
            </a:bodyPr>
            <a:lstStyle/>
            <a:p>
              <a:pPr>
                <a:defRPr i="1" sz="2000"/>
              </a:pPr>
            </a:p>
          </p:txBody>
        </p:sp>
        <p:sp>
          <p:nvSpPr>
            <p:cNvPr id="323" name="Esempio: Automazione tramite Workflow delle diverse fasi della procedura selettiva sia per l’ingresso nell’Elenco Nazionale che per le nomine degli OIV"/>
            <p:cNvSpPr txBox="1"/>
            <p:nvPr/>
          </p:nvSpPr>
          <p:spPr>
            <a:xfrm>
              <a:off x="0" y="0"/>
              <a:ext cx="8797815" cy="967740"/>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45719" tIns="45719" rIns="45719" bIns="45719" numCol="1" anchor="t">
              <a:spAutoFit/>
            </a:bodyPr>
            <a:lstStyle/>
            <a:p>
              <a:pPr>
                <a:defRPr sz="2000"/>
              </a:pPr>
              <a:r>
                <a:t>Esempio: Automazione tramite </a:t>
              </a:r>
              <a:r>
                <a:rPr b="1" i="1"/>
                <a:t>Workflow</a:t>
              </a:r>
              <a:r>
                <a:t> delle diverse fasi della procedura selettiva sia per l’ingresso nell’Elenco Nazionale che per le nomine degli OIV</a:t>
              </a:r>
            </a:p>
          </p:txBody>
        </p:sp>
      </p:grpSp>
      <p:pic>
        <p:nvPicPr>
          <p:cNvPr id="325" name="Immagine 2" descr="Immagine 2"/>
          <p:cNvPicPr>
            <a:picLocks noChangeAspect="1"/>
          </p:cNvPicPr>
          <p:nvPr/>
        </p:nvPicPr>
        <p:blipFill>
          <a:blip r:embed="rId3">
            <a:extLst/>
          </a:blip>
          <a:stretch>
            <a:fillRect/>
          </a:stretch>
        </p:blipFill>
        <p:spPr>
          <a:xfrm>
            <a:off x="172016" y="2730974"/>
            <a:ext cx="3296102" cy="2472078"/>
          </a:xfrm>
          <a:prstGeom prst="rect">
            <a:avLst/>
          </a:prstGeom>
          <a:ln w="12700">
            <a:miter lim="400000"/>
          </a:ln>
        </p:spPr>
      </p:pic>
      <p:sp>
        <p:nvSpPr>
          <p:cNvPr id="326" name="Titolo 1"/>
          <p:cNvSpPr txBox="1"/>
          <p:nvPr>
            <p:ph type="title"/>
          </p:nvPr>
        </p:nvSpPr>
        <p:spPr>
          <a:xfrm>
            <a:off x="457200" y="274638"/>
            <a:ext cx="8229600" cy="1143002"/>
          </a:xfrm>
          <a:prstGeom prst="rect">
            <a:avLst/>
          </a:prstGeom>
        </p:spPr>
        <p:txBody>
          <a:bodyPr/>
          <a:lstStyle/>
          <a:p>
            <a:pPr/>
            <a:r>
              <a:t>Il Portale della </a:t>
            </a:r>
            <a:r>
              <a:rPr i="1"/>
              <a:t>performance</a:t>
            </a:r>
          </a:p>
        </p:txBody>
      </p:sp>
    </p:spTree>
  </p:cSld>
  <p:clrMapOvr>
    <a:masterClrMapping/>
  </p:clrMapOvr>
  <p:transition xmlns:p14="http://schemas.microsoft.com/office/powerpoint/2010/main" spd="med" advClick="1"/>
</p:sld>
</file>

<file path=ppt/slides/slide28.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330" name="Segnaposto testo 2"/>
          <p:cNvSpPr txBox="1"/>
          <p:nvPr>
            <p:ph type="body" sz="quarter" idx="1"/>
          </p:nvPr>
        </p:nvSpPr>
        <p:spPr>
          <a:xfrm>
            <a:off x="722312" y="2649251"/>
            <a:ext cx="7772401" cy="1500190"/>
          </a:xfrm>
          <a:prstGeom prst="rect">
            <a:avLst/>
          </a:prstGeom>
        </p:spPr>
        <p:txBody>
          <a:bodyPr/>
          <a:lstStyle>
            <a:lvl1pPr algn="ctr">
              <a:spcBef>
                <a:spcPts val="1100"/>
              </a:spcBef>
              <a:defRPr b="1" sz="4800">
                <a:solidFill>
                  <a:srgbClr val="1257BD"/>
                </a:solidFill>
              </a:defRPr>
            </a:lvl1pPr>
          </a:lstStyle>
          <a:p>
            <a:pPr/>
            <a:r>
              <a:t>Grazie per l’attenzione!</a:t>
            </a:r>
          </a:p>
        </p:txBody>
      </p:sp>
      <p:sp>
        <p:nvSpPr>
          <p:cNvPr id="331" name="Segnaposto numero diapositiva 5"/>
          <p:cNvSpPr txBox="1"/>
          <p:nvPr>
            <p:ph type="sldNum" sz="quarter" idx="4294967295"/>
          </p:nvPr>
        </p:nvSpPr>
        <p:spPr>
          <a:xfrm>
            <a:off x="8404065" y="6404290"/>
            <a:ext cx="282731" cy="269237"/>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3.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50" name="Titolo 1"/>
          <p:cNvSpPr txBox="1"/>
          <p:nvPr>
            <p:ph type="title"/>
          </p:nvPr>
        </p:nvSpPr>
        <p:spPr>
          <a:xfrm>
            <a:off x="187933" y="236969"/>
            <a:ext cx="8848564" cy="1143004"/>
          </a:xfrm>
          <a:prstGeom prst="rect">
            <a:avLst/>
          </a:prstGeom>
        </p:spPr>
        <p:txBody>
          <a:bodyPr/>
          <a:lstStyle>
            <a:lvl1pPr defTabSz="406908">
              <a:defRPr sz="3916"/>
            </a:lvl1pPr>
          </a:lstStyle>
          <a:p>
            <a:pPr/>
            <a:r>
              <a:t>Il quadro normativo e il ruolo del DFP</a:t>
            </a:r>
          </a:p>
        </p:txBody>
      </p:sp>
      <p:sp>
        <p:nvSpPr>
          <p:cNvPr id="151" name="Segnaposto contenuto 2"/>
          <p:cNvSpPr txBox="1"/>
          <p:nvPr>
            <p:ph type="body" idx="1"/>
          </p:nvPr>
        </p:nvSpPr>
        <p:spPr>
          <a:xfrm>
            <a:off x="187931" y="1934958"/>
            <a:ext cx="8514613" cy="4508668"/>
          </a:xfrm>
          <a:prstGeom prst="rect">
            <a:avLst/>
          </a:prstGeom>
        </p:spPr>
        <p:txBody>
          <a:bodyPr/>
          <a:lstStyle/>
          <a:p>
            <a:pPr marL="322324" indent="-322324" defTabSz="429768">
              <a:spcBef>
                <a:spcPts val="500"/>
              </a:spcBef>
              <a:defRPr b="1" sz="2400"/>
            </a:pPr>
            <a:r>
              <a:t>Principi ai quali si ispira l’attività di indirizzo</a:t>
            </a:r>
            <a:r>
              <a:rPr b="0"/>
              <a:t>:</a:t>
            </a:r>
          </a:p>
          <a:p>
            <a:pPr lvl="1" marL="698373" indent="-268604" defTabSz="429768">
              <a:spcBef>
                <a:spcPts val="400"/>
              </a:spcBef>
              <a:buClr>
                <a:srgbClr val="FF0000"/>
              </a:buClr>
              <a:defRPr b="1" sz="2000"/>
            </a:pPr>
            <a:r>
              <a:t>Regole</a:t>
            </a:r>
            <a:endParaRPr sz="2600"/>
          </a:p>
          <a:p>
            <a:pPr lvl="2" marL="1074419" indent="-214883" defTabSz="429768">
              <a:spcBef>
                <a:spcPts val="400"/>
              </a:spcBef>
              <a:defRPr sz="2000"/>
            </a:pPr>
            <a:r>
              <a:t>Poche indicazioni chiare e mirate</a:t>
            </a:r>
            <a:endParaRPr sz="2200"/>
          </a:p>
          <a:p>
            <a:pPr lvl="1" marL="698373" indent="-268604" defTabSz="429768">
              <a:spcBef>
                <a:spcPts val="400"/>
              </a:spcBef>
              <a:buClr>
                <a:srgbClr val="00FF00"/>
              </a:buClr>
              <a:buChar char="+"/>
              <a:defRPr b="1" sz="2000"/>
            </a:pPr>
            <a:r>
              <a:t>Flessibilità</a:t>
            </a:r>
            <a:endParaRPr sz="2600"/>
          </a:p>
          <a:p>
            <a:pPr lvl="2" marL="1074419" indent="-214883" defTabSz="429768">
              <a:spcBef>
                <a:spcPts val="400"/>
              </a:spcBef>
              <a:defRPr sz="2000"/>
            </a:pPr>
            <a:r>
              <a:t>assicurare ampi margini di «personalizzazione»</a:t>
            </a:r>
            <a:r>
              <a:t> </a:t>
            </a:r>
            <a:endParaRPr sz="2200"/>
          </a:p>
          <a:p>
            <a:pPr lvl="1" marL="698373" indent="-268604" defTabSz="429768">
              <a:spcBef>
                <a:spcPts val="400"/>
              </a:spcBef>
              <a:buClr>
                <a:srgbClr val="00FF00"/>
              </a:buClr>
              <a:buChar char="+"/>
              <a:defRPr b="1" sz="2000"/>
            </a:pPr>
            <a:r>
              <a:t>Accompagnamento</a:t>
            </a:r>
            <a:endParaRPr sz="2600"/>
          </a:p>
          <a:p>
            <a:pPr lvl="2" marL="1074419" indent="-214883" defTabSz="429768">
              <a:spcBef>
                <a:spcPts val="400"/>
              </a:spcBef>
              <a:defRPr sz="2000"/>
            </a:pPr>
            <a:r>
              <a:t>migliorare la capacità di gestione del ciclo</a:t>
            </a:r>
            <a:r>
              <a:t> della</a:t>
            </a:r>
            <a:r>
              <a:t> </a:t>
            </a:r>
            <a:r>
              <a:rPr i="1"/>
              <a:t>performance</a:t>
            </a:r>
            <a:endParaRPr i="1" sz="2200"/>
          </a:p>
          <a:p>
            <a:pPr lvl="1" marL="698373" indent="-268604" defTabSz="429768">
              <a:spcBef>
                <a:spcPts val="400"/>
              </a:spcBef>
              <a:buClr>
                <a:srgbClr val="FF0000"/>
              </a:buClr>
              <a:defRPr b="1" sz="2000"/>
            </a:pPr>
            <a:r>
              <a:t>Modelli rigidi e meccanici</a:t>
            </a:r>
            <a:endParaRPr sz="2600"/>
          </a:p>
          <a:p>
            <a:pPr lvl="2" marL="1074419" indent="-214883" defTabSz="429768">
              <a:spcBef>
                <a:spcPts val="400"/>
              </a:spcBef>
              <a:defRPr sz="2000"/>
            </a:pPr>
            <a:r>
              <a:t>Il ciclo deve essere un’utilità, non un adempimento</a:t>
            </a:r>
            <a:endParaRPr sz="2200"/>
          </a:p>
          <a:p>
            <a:pPr lvl="1" marL="698373" indent="-268604" defTabSz="429768">
              <a:spcBef>
                <a:spcPts val="400"/>
              </a:spcBef>
              <a:buClr>
                <a:srgbClr val="00FF00"/>
              </a:buClr>
              <a:buChar char="+"/>
              <a:defRPr b="1" sz="2000"/>
            </a:pPr>
            <a:r>
              <a:t>Modelli sviluppati in modo condiviso</a:t>
            </a:r>
            <a:endParaRPr sz="2600"/>
          </a:p>
          <a:p>
            <a:pPr lvl="2" marL="1074419" indent="-214883" defTabSz="429768">
              <a:spcBef>
                <a:spcPts val="400"/>
              </a:spcBef>
              <a:defRPr sz="2000"/>
            </a:pPr>
            <a:r>
              <a:t>Fare tesoro d</a:t>
            </a:r>
            <a:r>
              <a:t>elle</a:t>
            </a:r>
            <a:r>
              <a:t> esperienze precedenti, </a:t>
            </a:r>
            <a:r>
              <a:t>delle </a:t>
            </a:r>
            <a:r>
              <a:t>buone pratiche esistenti</a:t>
            </a:r>
          </a:p>
        </p:txBody>
      </p:sp>
      <p:sp>
        <p:nvSpPr>
          <p:cNvPr id="152" name="Segnaposto numero diapositiva 5"/>
          <p:cNvSpPr txBox="1"/>
          <p:nvPr>
            <p:ph type="sldNum" sz="quarter" idx="4294967295"/>
          </p:nvPr>
        </p:nvSpPr>
        <p:spPr>
          <a:xfrm>
            <a:off x="8493362" y="6404290"/>
            <a:ext cx="193434" cy="269237"/>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4.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56" name="Segnaposto contenuto 2"/>
          <p:cNvSpPr txBox="1"/>
          <p:nvPr>
            <p:ph type="body" idx="1"/>
          </p:nvPr>
        </p:nvSpPr>
        <p:spPr>
          <a:xfrm>
            <a:off x="35496" y="1600200"/>
            <a:ext cx="8229601" cy="4525963"/>
          </a:xfrm>
          <a:prstGeom prst="rect">
            <a:avLst/>
          </a:prstGeom>
        </p:spPr>
        <p:txBody>
          <a:bodyPr/>
          <a:lstStyle/>
          <a:p>
            <a:pPr marL="0" indent="0" algn="just">
              <a:lnSpc>
                <a:spcPct val="150000"/>
              </a:lnSpc>
              <a:buSzTx/>
              <a:buNone/>
              <a:defRPr b="1" sz="2800"/>
            </a:pPr>
            <a:r>
              <a:t> </a:t>
            </a:r>
          </a:p>
          <a:p>
            <a:pPr marL="0" indent="0" algn="just">
              <a:lnSpc>
                <a:spcPct val="150000"/>
              </a:lnSpc>
              <a:buSzTx/>
              <a:buNone/>
              <a:defRPr b="1" sz="2800"/>
            </a:pPr>
            <a:r>
              <a:t>A cosa serve il ciclo della </a:t>
            </a:r>
            <a:r>
              <a:rPr i="1"/>
              <a:t>performance</a:t>
            </a:r>
            <a:r>
              <a:t>?</a:t>
            </a:r>
          </a:p>
          <a:p>
            <a:pPr lvl="2" marL="1178379" indent="-285750" algn="just">
              <a:lnSpc>
                <a:spcPct val="150000"/>
              </a:lnSpc>
              <a:spcBef>
                <a:spcPts val="600"/>
              </a:spcBef>
              <a:defRPr b="1" sz="2400"/>
            </a:pPr>
            <a:r>
              <a:t>Supporto ai processi decisionali </a:t>
            </a:r>
            <a:endParaRPr sz="2800"/>
          </a:p>
          <a:p>
            <a:pPr lvl="2" marL="1178379" indent="-285750" algn="just">
              <a:lnSpc>
                <a:spcPct val="150000"/>
              </a:lnSpc>
              <a:spcBef>
                <a:spcPts val="600"/>
              </a:spcBef>
              <a:defRPr b="1" sz="2400"/>
            </a:pPr>
            <a:r>
              <a:t>Motivazione del personale verso una direzione comune</a:t>
            </a:r>
          </a:p>
          <a:p>
            <a:pPr lvl="2" marL="1178379" indent="-285750" algn="just">
              <a:lnSpc>
                <a:spcPct val="150000"/>
              </a:lnSpc>
              <a:spcBef>
                <a:spcPts val="600"/>
              </a:spcBef>
              <a:defRPr b="1" i="1" sz="2400"/>
            </a:pPr>
            <a:r>
              <a:t>Accountability</a:t>
            </a:r>
            <a:r>
              <a:rPr i="0"/>
              <a:t> dell’amministrazione</a:t>
            </a:r>
          </a:p>
        </p:txBody>
      </p:sp>
      <p:sp>
        <p:nvSpPr>
          <p:cNvPr id="157" name="Segnaposto numero diapositiva 4"/>
          <p:cNvSpPr txBox="1"/>
          <p:nvPr>
            <p:ph type="sldNum" sz="quarter" idx="4294967295"/>
          </p:nvPr>
        </p:nvSpPr>
        <p:spPr>
          <a:xfrm>
            <a:off x="8493365" y="6404293"/>
            <a:ext cx="193434" cy="269237"/>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
        <p:nvSpPr>
          <p:cNvPr id="158" name="Titolo 1"/>
          <p:cNvSpPr txBox="1"/>
          <p:nvPr>
            <p:ph type="title"/>
          </p:nvPr>
        </p:nvSpPr>
        <p:spPr>
          <a:xfrm>
            <a:off x="-1" y="274637"/>
            <a:ext cx="9144001" cy="1143004"/>
          </a:xfrm>
          <a:prstGeom prst="rect">
            <a:avLst/>
          </a:prstGeom>
        </p:spPr>
        <p:txBody>
          <a:bodyPr/>
          <a:lstStyle>
            <a:lvl1pPr defTabSz="395386">
              <a:defRPr sz="4048"/>
            </a:lvl1pPr>
          </a:lstStyle>
          <a:p>
            <a:pPr/>
            <a:r>
              <a:t>Il quadro normativo e il ruolo del DFP</a:t>
            </a:r>
          </a:p>
        </p:txBody>
      </p:sp>
    </p:spTree>
  </p:cSld>
  <p:clrMapOvr>
    <a:masterClrMapping/>
  </p:clrMapOvr>
  <p:transition xmlns:p14="http://schemas.microsoft.com/office/powerpoint/2010/main" spd="med" advClick="1"/>
</p:sld>
</file>

<file path=ppt/slides/slide5.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62" name="Titolo 1"/>
          <p:cNvSpPr txBox="1"/>
          <p:nvPr>
            <p:ph type="title"/>
          </p:nvPr>
        </p:nvSpPr>
        <p:spPr>
          <a:xfrm>
            <a:off x="457200" y="274637"/>
            <a:ext cx="8229600" cy="1143004"/>
          </a:xfrm>
          <a:prstGeom prst="rect">
            <a:avLst/>
          </a:prstGeom>
        </p:spPr>
        <p:txBody>
          <a:bodyPr/>
          <a:lstStyle>
            <a:lvl1pPr defTabSz="406908">
              <a:defRPr sz="3916"/>
            </a:lvl1pPr>
          </a:lstStyle>
          <a:p>
            <a:pPr/>
            <a:r>
              <a:t>Attività in corso e principali novità</a:t>
            </a:r>
          </a:p>
        </p:txBody>
      </p:sp>
      <p:sp>
        <p:nvSpPr>
          <p:cNvPr id="163" name="Segnaposto numero diapositiva 5"/>
          <p:cNvSpPr txBox="1"/>
          <p:nvPr>
            <p:ph type="sldNum" sz="quarter" idx="4294967295"/>
          </p:nvPr>
        </p:nvSpPr>
        <p:spPr>
          <a:xfrm>
            <a:off x="8493362" y="6404290"/>
            <a:ext cx="193434" cy="269237"/>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
        <p:nvSpPr>
          <p:cNvPr id="164" name="Segnaposto contenuto 4"/>
          <p:cNvSpPr txBox="1"/>
          <p:nvPr>
            <p:ph type="body" idx="1"/>
          </p:nvPr>
        </p:nvSpPr>
        <p:spPr>
          <a:xfrm>
            <a:off x="134981" y="1554914"/>
            <a:ext cx="8874037" cy="4178342"/>
          </a:xfrm>
          <a:prstGeom prst="rect">
            <a:avLst/>
          </a:prstGeom>
        </p:spPr>
        <p:txBody>
          <a:bodyPr/>
          <a:lstStyle/>
          <a:p>
            <a:pPr lvl="1" marL="0" indent="0">
              <a:lnSpc>
                <a:spcPct val="150000"/>
              </a:lnSpc>
              <a:spcBef>
                <a:spcPts val="600"/>
              </a:spcBef>
              <a:buSzTx/>
              <a:buNone/>
              <a:defRPr sz="2400"/>
            </a:pPr>
            <a:r>
              <a:t>Gli elementi cardine della nuova strategia di intervento:</a:t>
            </a:r>
          </a:p>
          <a:p>
            <a:pPr lvl="1" marL="457200" indent="-457200">
              <a:spcBef>
                <a:spcPts val="600"/>
              </a:spcBef>
              <a:buChar char="•"/>
              <a:defRPr b="1" sz="2400"/>
            </a:pPr>
            <a:r>
              <a:t>Potenziamento</a:t>
            </a:r>
            <a:r>
              <a:rPr b="0"/>
              <a:t> del ciclo della </a:t>
            </a:r>
            <a:r>
              <a:rPr b="0" i="1"/>
              <a:t>performance</a:t>
            </a:r>
          </a:p>
          <a:p>
            <a:pPr lvl="1" marL="457200" indent="-457200">
              <a:spcBef>
                <a:spcPts val="600"/>
              </a:spcBef>
              <a:buChar char="•"/>
              <a:defRPr b="1" sz="2400"/>
            </a:pPr>
            <a:r>
              <a:t>Integrazione </a:t>
            </a:r>
            <a:r>
              <a:rPr b="0"/>
              <a:t>del ciclo della performance con gli altri cicli (programmazione economico-finanziaria e programmazione strategica)</a:t>
            </a:r>
            <a:endParaRPr b="0"/>
          </a:p>
          <a:p>
            <a:pPr lvl="1" marL="457200" indent="-457200">
              <a:spcBef>
                <a:spcPts val="600"/>
              </a:spcBef>
              <a:buChar char="•"/>
              <a:defRPr b="1" sz="2400"/>
            </a:pPr>
            <a:r>
              <a:t>Rafforzamento</a:t>
            </a:r>
            <a:r>
              <a:rPr b="0"/>
              <a:t> del ruolo degli OIV</a:t>
            </a:r>
          </a:p>
          <a:p>
            <a:pPr lvl="1" marL="457200" indent="-457200">
              <a:spcBef>
                <a:spcPts val="600"/>
              </a:spcBef>
              <a:buChar char="•"/>
              <a:defRPr sz="2400"/>
            </a:pPr>
            <a:r>
              <a:t>Utilizzo di un </a:t>
            </a:r>
            <a:r>
              <a:rPr b="1"/>
              <a:t>approccio</a:t>
            </a:r>
            <a:r>
              <a:t> </a:t>
            </a:r>
            <a:r>
              <a:rPr b="1"/>
              <a:t>differenziato</a:t>
            </a:r>
            <a:endParaRPr b="1"/>
          </a:p>
          <a:p>
            <a:pPr lvl="1" marL="457200" indent="-457200">
              <a:spcBef>
                <a:spcPts val="600"/>
              </a:spcBef>
              <a:buChar char="•"/>
              <a:defRPr b="1" sz="2400"/>
            </a:pPr>
            <a:r>
              <a:t>Semplificazione</a:t>
            </a:r>
            <a:r>
              <a:rPr b="0"/>
              <a:t> e </a:t>
            </a:r>
            <a:r>
              <a:t>digitalizzazione</a:t>
            </a:r>
          </a:p>
        </p:txBody>
      </p:sp>
    </p:spTree>
  </p:cSld>
  <p:clrMapOvr>
    <a:masterClrMapping/>
  </p:clrMapOvr>
  <p:transition xmlns:p14="http://schemas.microsoft.com/office/powerpoint/2010/main" spd="med" advClick="1"/>
</p:sld>
</file>

<file path=ppt/slides/slide6.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66" name="Titolo 1"/>
          <p:cNvSpPr txBox="1"/>
          <p:nvPr>
            <p:ph type="title"/>
          </p:nvPr>
        </p:nvSpPr>
        <p:spPr>
          <a:xfrm>
            <a:off x="457200" y="274637"/>
            <a:ext cx="8229600" cy="1143004"/>
          </a:xfrm>
          <a:prstGeom prst="rect">
            <a:avLst/>
          </a:prstGeom>
        </p:spPr>
        <p:txBody>
          <a:bodyPr/>
          <a:lstStyle>
            <a:lvl1pPr defTabSz="406908">
              <a:defRPr sz="3916"/>
            </a:lvl1pPr>
          </a:lstStyle>
          <a:p>
            <a:pPr/>
            <a:r>
              <a:t>Attività in corso e principali novità</a:t>
            </a:r>
          </a:p>
        </p:txBody>
      </p:sp>
      <p:sp>
        <p:nvSpPr>
          <p:cNvPr id="167" name="Segnaposto numero diapositiva 5"/>
          <p:cNvSpPr txBox="1"/>
          <p:nvPr>
            <p:ph type="sldNum" sz="quarter" idx="4294967295"/>
          </p:nvPr>
        </p:nvSpPr>
        <p:spPr>
          <a:xfrm>
            <a:off x="8493362" y="6404290"/>
            <a:ext cx="193434" cy="269237"/>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
        <p:nvSpPr>
          <p:cNvPr id="168" name="Segnaposto contenuto 4"/>
          <p:cNvSpPr txBox="1"/>
          <p:nvPr>
            <p:ph type="body" idx="1"/>
          </p:nvPr>
        </p:nvSpPr>
        <p:spPr>
          <a:xfrm>
            <a:off x="35496" y="1556792"/>
            <a:ext cx="8229601" cy="4525963"/>
          </a:xfrm>
          <a:prstGeom prst="rect">
            <a:avLst/>
          </a:prstGeom>
        </p:spPr>
        <p:txBody>
          <a:bodyPr/>
          <a:lstStyle/>
          <a:p>
            <a:pPr lvl="1" marL="0" indent="0">
              <a:lnSpc>
                <a:spcPct val="150000"/>
              </a:lnSpc>
              <a:spcBef>
                <a:spcPts val="600"/>
              </a:spcBef>
              <a:buSzTx/>
              <a:buNone/>
              <a:defRPr sz="2400">
                <a:solidFill>
                  <a:srgbClr val="DCDCDC"/>
                </a:solidFill>
              </a:defRPr>
            </a:pPr>
            <a:r>
              <a:t>Gli elementi cardine della nuova strategia di intervento:</a:t>
            </a:r>
          </a:p>
          <a:p>
            <a:pPr lvl="1" marL="457200" indent="-457200">
              <a:spcBef>
                <a:spcPts val="600"/>
              </a:spcBef>
              <a:buChar char="•"/>
              <a:defRPr b="1" sz="2400"/>
            </a:pPr>
            <a:r>
              <a:t>Potenziamento</a:t>
            </a:r>
            <a:r>
              <a:rPr b="0"/>
              <a:t> del ciclo della </a:t>
            </a:r>
            <a:r>
              <a:rPr b="0" i="1"/>
              <a:t>performance</a:t>
            </a:r>
            <a:endParaRPr b="0" i="1"/>
          </a:p>
          <a:p>
            <a:pPr lvl="1" marL="457200" indent="-457200">
              <a:spcBef>
                <a:spcPts val="600"/>
              </a:spcBef>
              <a:buChar char="•"/>
              <a:defRPr b="1" sz="2400">
                <a:solidFill>
                  <a:srgbClr val="DCDCDC"/>
                </a:solidFill>
              </a:defRPr>
            </a:pPr>
            <a:r>
              <a:t>Integrazione </a:t>
            </a:r>
            <a:r>
              <a:rPr b="0"/>
              <a:t>del ciclo della performance con gli altri cicli (programmazione economico-finanziaria e programmazione strategica)</a:t>
            </a:r>
            <a:endParaRPr b="0"/>
          </a:p>
          <a:p>
            <a:pPr lvl="1" marL="457200" indent="-457200">
              <a:spcBef>
                <a:spcPts val="600"/>
              </a:spcBef>
              <a:buChar char="•"/>
              <a:defRPr b="1" sz="2400">
                <a:solidFill>
                  <a:srgbClr val="DCDCDC"/>
                </a:solidFill>
              </a:defRPr>
            </a:pPr>
            <a:r>
              <a:t>Rafforzamento</a:t>
            </a:r>
            <a:r>
              <a:rPr b="0"/>
              <a:t> del ruolo degli OIV</a:t>
            </a:r>
          </a:p>
          <a:p>
            <a:pPr lvl="1" marL="457200" indent="-457200">
              <a:spcBef>
                <a:spcPts val="600"/>
              </a:spcBef>
              <a:buChar char="•"/>
              <a:defRPr sz="2400">
                <a:solidFill>
                  <a:srgbClr val="DCDCDC"/>
                </a:solidFill>
              </a:defRPr>
            </a:pPr>
            <a:r>
              <a:t>Approccio </a:t>
            </a:r>
            <a:r>
              <a:rPr b="1"/>
              <a:t>differenziato</a:t>
            </a:r>
            <a:endParaRPr b="1"/>
          </a:p>
          <a:p>
            <a:pPr lvl="1" marL="457200" indent="-457200">
              <a:spcBef>
                <a:spcPts val="600"/>
              </a:spcBef>
              <a:buChar char="•"/>
              <a:defRPr b="1" sz="2400">
                <a:solidFill>
                  <a:srgbClr val="DCDCDC"/>
                </a:solidFill>
              </a:defRPr>
            </a:pPr>
            <a:r>
              <a:t>Semplificazione</a:t>
            </a:r>
            <a:r>
              <a:rPr b="0"/>
              <a:t> e </a:t>
            </a:r>
            <a:r>
              <a:t>digitalizzazione</a:t>
            </a:r>
          </a:p>
        </p:txBody>
      </p:sp>
    </p:spTree>
  </p:cSld>
  <p:clrMapOvr>
    <a:masterClrMapping/>
  </p:clrMapOvr>
  <p:transition xmlns:p14="http://schemas.microsoft.com/office/powerpoint/2010/main" spd="med" advClick="1"/>
</p:sld>
</file>

<file path=ppt/slides/slide7.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70" name="Titolo 1"/>
          <p:cNvSpPr txBox="1"/>
          <p:nvPr>
            <p:ph type="title"/>
          </p:nvPr>
        </p:nvSpPr>
        <p:spPr>
          <a:xfrm>
            <a:off x="457200" y="274637"/>
            <a:ext cx="8229600" cy="1143004"/>
          </a:xfrm>
          <a:prstGeom prst="rect">
            <a:avLst/>
          </a:prstGeom>
        </p:spPr>
        <p:txBody>
          <a:bodyPr/>
          <a:lstStyle/>
          <a:p>
            <a:pPr/>
            <a:r>
              <a:t>Linee guida</a:t>
            </a:r>
          </a:p>
        </p:txBody>
      </p:sp>
      <p:sp>
        <p:nvSpPr>
          <p:cNvPr id="171" name="Segnaposto numero diapositiva 5"/>
          <p:cNvSpPr txBox="1"/>
          <p:nvPr>
            <p:ph type="sldNum" sz="quarter" idx="4294967295"/>
          </p:nvPr>
        </p:nvSpPr>
        <p:spPr>
          <a:xfrm>
            <a:off x="8493362" y="6404290"/>
            <a:ext cx="193434" cy="269237"/>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
        <p:nvSpPr>
          <p:cNvPr id="172" name="Segnaposto contenuto 4"/>
          <p:cNvSpPr txBox="1"/>
          <p:nvPr>
            <p:ph type="body" idx="1"/>
          </p:nvPr>
        </p:nvSpPr>
        <p:spPr>
          <a:xfrm>
            <a:off x="428607" y="1740674"/>
            <a:ext cx="8874037" cy="4178342"/>
          </a:xfrm>
          <a:prstGeom prst="rect">
            <a:avLst/>
          </a:prstGeom>
        </p:spPr>
        <p:txBody>
          <a:bodyPr/>
          <a:lstStyle/>
          <a:p>
            <a:pPr lvl="1" marL="0" indent="0">
              <a:spcBef>
                <a:spcPts val="600"/>
              </a:spcBef>
              <a:buSzTx/>
              <a:buNone/>
              <a:defRPr sz="2400"/>
            </a:pPr>
            <a:r>
              <a:t>Nei prossimi mesi,  l’UVP sarà impegnato nell’elaborazione delle nuove Linee guida, con il supporto metodologico della Commissione tecnica:</a:t>
            </a:r>
          </a:p>
          <a:p>
            <a:pPr lvl="1" marL="0" indent="0">
              <a:spcBef>
                <a:spcPts val="600"/>
              </a:spcBef>
              <a:buSzTx/>
              <a:buNone/>
              <a:defRPr sz="2400"/>
            </a:pPr>
          </a:p>
          <a:p>
            <a:pPr lvl="1" marL="457200" indent="-457200">
              <a:lnSpc>
                <a:spcPct val="150000"/>
              </a:lnSpc>
              <a:spcBef>
                <a:spcPts val="600"/>
              </a:spcBef>
              <a:buChar char="•"/>
              <a:defRPr sz="2400"/>
            </a:pPr>
            <a:r>
              <a:t>Linee guida sui </a:t>
            </a:r>
            <a:r>
              <a:rPr b="1"/>
              <a:t>Sistemi di misurazione e valutazione</a:t>
            </a:r>
            <a:endParaRPr b="1"/>
          </a:p>
          <a:p>
            <a:pPr lvl="1" marL="457200" indent="-457200">
              <a:lnSpc>
                <a:spcPct val="150000"/>
              </a:lnSpc>
              <a:spcBef>
                <a:spcPts val="600"/>
              </a:spcBef>
              <a:buChar char="•"/>
              <a:defRPr sz="2400"/>
            </a:pPr>
            <a:r>
              <a:t>Linee guida sugli </a:t>
            </a:r>
            <a:r>
              <a:rPr b="1"/>
              <a:t>OIV</a:t>
            </a:r>
            <a:endParaRPr b="1"/>
          </a:p>
          <a:p>
            <a:pPr lvl="1" marL="457200" indent="-457200">
              <a:lnSpc>
                <a:spcPct val="150000"/>
              </a:lnSpc>
              <a:spcBef>
                <a:spcPts val="600"/>
              </a:spcBef>
              <a:buChar char="•"/>
              <a:defRPr sz="2400"/>
            </a:pPr>
            <a:r>
              <a:t>Linee guida sulla </a:t>
            </a:r>
            <a:r>
              <a:rPr b="1"/>
              <a:t>rendicontazione</a:t>
            </a:r>
            <a:r>
              <a:t> (Relazione sulla </a:t>
            </a:r>
            <a:r>
              <a:rPr i="1"/>
              <a:t>performance</a:t>
            </a:r>
            <a:r>
              <a:t>)</a:t>
            </a:r>
          </a:p>
        </p:txBody>
      </p:sp>
    </p:spTree>
  </p:cSld>
  <p:clrMapOvr>
    <a:masterClrMapping/>
  </p:clrMapOvr>
  <p:transition xmlns:p14="http://schemas.microsoft.com/office/powerpoint/2010/main" spd="med" advClick="1"/>
</p:sld>
</file>

<file path=ppt/slides/slide8.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76" name="Segnaposto numero diapositiva 3"/>
          <p:cNvSpPr txBox="1"/>
          <p:nvPr>
            <p:ph type="sldNum" sz="quarter" idx="4294967295"/>
          </p:nvPr>
        </p:nvSpPr>
        <p:spPr>
          <a:xfrm>
            <a:off x="8493368" y="6404294"/>
            <a:ext cx="193434" cy="269237"/>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
        <p:nvSpPr>
          <p:cNvPr id="177" name="Titolo 1"/>
          <p:cNvSpPr txBox="1"/>
          <p:nvPr/>
        </p:nvSpPr>
        <p:spPr>
          <a:xfrm>
            <a:off x="-1" y="454344"/>
            <a:ext cx="8843965" cy="688337"/>
          </a:xfrm>
          <a:prstGeom prst="rect">
            <a:avLst/>
          </a:prstGeom>
          <a:ln w="12700">
            <a:miter lim="400000"/>
          </a:ln>
          <a:extLst>
            <a:ext uri="{C572A759-6A51-4108-AA02-DFA0A04FC94B}">
              <ma14:wrappingTextBoxFlag xmlns:ma14="http://schemas.microsoft.com/office/mac/drawingml/2011/main" val="1"/>
            </a:ext>
          </a:extLst>
        </p:spPr>
        <p:txBody>
          <a:bodyPr lIns="45718" tIns="45718" rIns="45718" bIns="45718" anchor="ctr">
            <a:spAutoFit/>
          </a:bodyPr>
          <a:lstStyle/>
          <a:p>
            <a:pPr lvl="2" algn="ctr">
              <a:defRPr b="1" sz="4000">
                <a:solidFill>
                  <a:srgbClr val="FFFFFF"/>
                </a:solidFill>
              </a:defRPr>
            </a:pPr>
            <a:r>
              <a:t>Laboratori</a:t>
            </a:r>
          </a:p>
        </p:txBody>
      </p:sp>
      <p:sp>
        <p:nvSpPr>
          <p:cNvPr id="178" name="Segnaposto contenuto 6"/>
          <p:cNvSpPr txBox="1"/>
          <p:nvPr>
            <p:ph type="body" idx="1"/>
          </p:nvPr>
        </p:nvSpPr>
        <p:spPr>
          <a:xfrm>
            <a:off x="69669" y="1640681"/>
            <a:ext cx="9004662" cy="4525965"/>
          </a:xfrm>
          <a:prstGeom prst="rect">
            <a:avLst/>
          </a:prstGeom>
        </p:spPr>
        <p:txBody>
          <a:bodyPr/>
          <a:lstStyle/>
          <a:p>
            <a:pPr lvl="1" marL="457200" indent="-457200">
              <a:spcBef>
                <a:spcPts val="600"/>
              </a:spcBef>
              <a:buChar char="•"/>
              <a:defRPr sz="2400"/>
            </a:pPr>
            <a:r>
              <a:t>Organizzazione </a:t>
            </a:r>
            <a:r>
              <a:rPr b="1"/>
              <a:t>di laboratori di approfondimento</a:t>
            </a:r>
            <a:r>
              <a:t> per testare, ottimizzare e contestualizzare, insieme alle amministrazioni, le nuove linee guida</a:t>
            </a:r>
            <a:r>
              <a:t>:</a:t>
            </a:r>
            <a:endParaRPr sz="2800"/>
          </a:p>
          <a:p>
            <a:pPr lvl="2" marL="892629" indent="-457200">
              <a:lnSpc>
                <a:spcPct val="150000"/>
              </a:lnSpc>
              <a:spcBef>
                <a:spcPts val="600"/>
              </a:spcBef>
              <a:buFontTx/>
              <a:buChar char="✓"/>
              <a:defRPr i="1" sz="2400"/>
            </a:pPr>
            <a:r>
              <a:t>Ministeri (già avviati)</a:t>
            </a:r>
            <a:endParaRPr sz="2800"/>
          </a:p>
          <a:p>
            <a:pPr lvl="2" marL="892629" indent="-457200">
              <a:spcBef>
                <a:spcPts val="600"/>
              </a:spcBef>
              <a:buFontTx/>
              <a:buChar char="✓"/>
              <a:defRPr i="1" sz="2400"/>
            </a:pPr>
            <a:r>
              <a:t>Altri cluster di amministrazioni statali (enti previdenziali, enti di ricerca, ecc.)</a:t>
            </a:r>
          </a:p>
          <a:p>
            <a:pPr lvl="2" marL="892629" indent="-457200">
              <a:lnSpc>
                <a:spcPct val="150000"/>
              </a:lnSpc>
              <a:spcBef>
                <a:spcPts val="600"/>
              </a:spcBef>
              <a:buFontTx/>
              <a:buChar char="✓"/>
              <a:defRPr i="1" sz="2400"/>
            </a:pPr>
            <a:r>
              <a:t>Enti territoriali</a:t>
            </a:r>
          </a:p>
        </p:txBody>
      </p:sp>
    </p:spTree>
  </p:cSld>
  <p:clrMapOvr>
    <a:masterClrMapping/>
  </p:clrMapOvr>
  <p:transition xmlns:p14="http://schemas.microsoft.com/office/powerpoint/2010/main" spd="med" advClick="1"/>
</p:sld>
</file>

<file path=ppt/slides/slide9.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82" name="Titolo 1"/>
          <p:cNvSpPr txBox="1"/>
          <p:nvPr>
            <p:ph type="title"/>
          </p:nvPr>
        </p:nvSpPr>
        <p:spPr>
          <a:xfrm>
            <a:off x="457200" y="274637"/>
            <a:ext cx="8229600" cy="1143004"/>
          </a:xfrm>
          <a:prstGeom prst="rect">
            <a:avLst/>
          </a:prstGeom>
        </p:spPr>
        <p:txBody>
          <a:bodyPr/>
          <a:lstStyle>
            <a:lvl1pPr defTabSz="406908">
              <a:defRPr sz="3916"/>
            </a:lvl1pPr>
          </a:lstStyle>
          <a:p>
            <a:pPr/>
            <a:r>
              <a:t>Attività in corso e principali novità</a:t>
            </a:r>
          </a:p>
        </p:txBody>
      </p:sp>
      <p:sp>
        <p:nvSpPr>
          <p:cNvPr id="183" name="Segnaposto numero diapositiva 5"/>
          <p:cNvSpPr txBox="1"/>
          <p:nvPr>
            <p:ph type="sldNum" sz="quarter" idx="4294967295"/>
          </p:nvPr>
        </p:nvSpPr>
        <p:spPr>
          <a:xfrm>
            <a:off x="8493362" y="6404290"/>
            <a:ext cx="193434" cy="269237"/>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
        <p:nvSpPr>
          <p:cNvPr id="184" name="Segnaposto contenuto 4"/>
          <p:cNvSpPr txBox="1"/>
          <p:nvPr>
            <p:ph type="body" idx="1"/>
          </p:nvPr>
        </p:nvSpPr>
        <p:spPr>
          <a:xfrm>
            <a:off x="457200" y="1600200"/>
            <a:ext cx="8229600" cy="4525963"/>
          </a:xfrm>
          <a:prstGeom prst="rect">
            <a:avLst/>
          </a:prstGeom>
        </p:spPr>
        <p:txBody>
          <a:bodyPr/>
          <a:lstStyle/>
          <a:p>
            <a:pPr lvl="1" marL="0" indent="0">
              <a:lnSpc>
                <a:spcPct val="150000"/>
              </a:lnSpc>
              <a:spcBef>
                <a:spcPts val="600"/>
              </a:spcBef>
              <a:buSzTx/>
              <a:buNone/>
              <a:defRPr sz="2400">
                <a:solidFill>
                  <a:srgbClr val="DCDCDC"/>
                </a:solidFill>
              </a:defRPr>
            </a:pPr>
            <a:r>
              <a:t>Gli elementi cardine della nuova strategia di intervento:</a:t>
            </a:r>
          </a:p>
          <a:p>
            <a:pPr lvl="1" marL="457200" indent="-457200">
              <a:spcBef>
                <a:spcPts val="600"/>
              </a:spcBef>
              <a:buChar char="•"/>
              <a:defRPr b="1" sz="2400">
                <a:solidFill>
                  <a:srgbClr val="DCDCDC"/>
                </a:solidFill>
              </a:defRPr>
            </a:pPr>
            <a:r>
              <a:t>Potenziamento</a:t>
            </a:r>
            <a:r>
              <a:rPr b="0"/>
              <a:t> del ciclo della </a:t>
            </a:r>
            <a:r>
              <a:rPr b="0" i="1"/>
              <a:t>performance</a:t>
            </a:r>
            <a:endParaRPr b="0" i="1"/>
          </a:p>
          <a:p>
            <a:pPr lvl="1" marL="457200" indent="-457200">
              <a:spcBef>
                <a:spcPts val="600"/>
              </a:spcBef>
              <a:buChar char="•"/>
              <a:defRPr b="1" sz="2400"/>
            </a:pPr>
            <a:r>
              <a:t>Integrazione </a:t>
            </a:r>
            <a:r>
              <a:rPr b="0"/>
              <a:t>del ciclo della performance con gli altri cicli (programmazione economico-finanziaria e programmazione strategica)</a:t>
            </a:r>
            <a:endParaRPr b="0"/>
          </a:p>
          <a:p>
            <a:pPr lvl="1" marL="457200" indent="-457200">
              <a:spcBef>
                <a:spcPts val="600"/>
              </a:spcBef>
              <a:buChar char="•"/>
              <a:defRPr b="1" sz="2400">
                <a:solidFill>
                  <a:srgbClr val="DCDCDC"/>
                </a:solidFill>
              </a:defRPr>
            </a:pPr>
            <a:r>
              <a:t>Rafforzamento</a:t>
            </a:r>
            <a:r>
              <a:rPr b="0"/>
              <a:t> del ruolo degli OIV</a:t>
            </a:r>
          </a:p>
          <a:p>
            <a:pPr lvl="1" marL="457200" indent="-457200">
              <a:spcBef>
                <a:spcPts val="600"/>
              </a:spcBef>
              <a:buChar char="•"/>
              <a:defRPr sz="2400">
                <a:solidFill>
                  <a:srgbClr val="DCDCDC"/>
                </a:solidFill>
              </a:defRPr>
            </a:pPr>
            <a:r>
              <a:t>Approccio </a:t>
            </a:r>
            <a:r>
              <a:rPr b="1"/>
              <a:t>differenziato</a:t>
            </a:r>
            <a:endParaRPr b="1"/>
          </a:p>
          <a:p>
            <a:pPr lvl="1" marL="457200" indent="-457200">
              <a:spcBef>
                <a:spcPts val="600"/>
              </a:spcBef>
              <a:buChar char="•"/>
              <a:defRPr b="1" sz="2400">
                <a:solidFill>
                  <a:srgbClr val="DCDCDC"/>
                </a:solidFill>
              </a:defRPr>
            </a:pPr>
            <a:r>
              <a:t>Semplificazione</a:t>
            </a:r>
            <a:r>
              <a:rPr b="0"/>
              <a:t> e </a:t>
            </a:r>
            <a:r>
              <a:t>digitalizzazione</a:t>
            </a:r>
          </a:p>
        </p:txBody>
      </p:sp>
    </p:spTree>
  </p:cSld>
  <p:clrMapOvr>
    <a:masterClrMapping/>
  </p:clrMapOvr>
  <p:transition xmlns:p14="http://schemas.microsoft.com/office/powerpoint/2010/main" spd="med" advClick="1"/>
</p:sld>
</file>

<file path=ppt/theme/theme1.xml><?xml version="1.0" encoding="utf-8"?>
<a:theme xmlns:a="http://schemas.openxmlformats.org/drawingml/2006/main" xmlns:r="http://schemas.openxmlformats.org/officeDocument/2006/relationships" name="Tema di Office">
  <a:themeElements>
    <a:clrScheme name="Tema di Office">
      <a:dk1>
        <a:srgbClr val="000000"/>
      </a:dk1>
      <a:lt1>
        <a:srgbClr val="FFFFFF"/>
      </a:lt1>
      <a:dk2>
        <a:srgbClr val="A7A7A7"/>
      </a:dk2>
      <a:lt2>
        <a:srgbClr val="535353"/>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FF00FF"/>
      </a:folHlink>
    </a:clrScheme>
    <a:fontScheme name="Tema di Office">
      <a:majorFont>
        <a:latin typeface="Calibri"/>
        <a:ea typeface="Calibri"/>
        <a:cs typeface="Calibri"/>
      </a:majorFont>
      <a:minorFont>
        <a:latin typeface="Helvetica"/>
        <a:ea typeface="Helvetica"/>
        <a:cs typeface="Helvetica"/>
      </a:minorFont>
    </a:fontScheme>
    <a:fmtScheme name="Tema di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sx="100000" sy="100000" kx="0" ky="0" algn="b" rotWithShape="0" blurRad="38100" dist="23000" dir="5400000">
              <a:srgbClr val="000000">
                <a:alpha val="35000"/>
              </a:srgbClr>
            </a:outerShdw>
          </a:effectLst>
        </a:effectStyle>
        <a:effectStyle>
          <a:effectLst>
            <a:outerShdw sx="100000" sy="100000" kx="0" ky="0" algn="b" rotWithShape="0" blurRad="38100" dist="23000" dir="5400000">
              <a:srgbClr val="000000">
                <a:alpha val="35000"/>
              </a:srgbClr>
            </a:outerShdw>
          </a:effectLst>
        </a:effectStyle>
        <a:effectStyle>
          <a:effectLst>
            <a:outerShdw sx="100000" sy="100000" kx="0" ky="0" algn="b" rotWithShape="0" blurRad="38100" dist="23000" dir="5400000">
              <a:srgbClr val="000000">
                <a:alpha val="35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outerShdw sx="100000" sy="100000" kx="0" ky="0" algn="b" rotWithShape="0" blurRad="38100" dist="23000" dir="5400000">
            <a:srgbClr val="000000">
              <a:alpha val="35000"/>
            </a:srgbClr>
          </a:outerShdw>
        </a:effectLst>
        <a:sp3d/>
      </a:spPr>
      <a:bodyPr rot="0" spcFirstLastPara="1" vertOverflow="overflow" horzOverflow="overflow" vert="horz" wrap="square" lIns="45718" tIns="45718" rIns="45718" bIns="45718" numCol="1" spcCol="38100" rtlCol="0" anchor="ctr" upright="0">
        <a:spAutoFit/>
      </a:bodyPr>
      <a:lstStyle>
        <a:defPPr marL="0" marR="0" indent="0" algn="l" defTabSz="4572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Calibri"/>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chemeClr val="accent1"/>
          </a:solidFill>
          <a:prstDash val="solid"/>
          <a:round/>
        </a:ln>
        <a:effectLst>
          <a:outerShdw sx="100000" sy="100000" kx="0" ky="0" algn="b" rotWithShape="0" blurRad="38100" dist="23000" dir="5400000">
            <a:srgbClr val="000000">
              <a:alpha val="35000"/>
            </a:srgbClr>
          </a:outerShdw>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45718" tIns="45718" rIns="45718" bIns="45718" numCol="1" spcCol="38100" rtlCol="0" anchor="t" upright="0">
        <a:spAutoFit/>
      </a:bodyPr>
      <a:lstStyle>
        <a:defPPr marL="0" marR="0" indent="0" algn="l" defTabSz="4572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Calibri"/>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ppt/theme/theme2.xml><?xml version="1.0" encoding="utf-8"?>
<a:theme xmlns:a="http://schemas.openxmlformats.org/drawingml/2006/main" xmlns:r="http://schemas.openxmlformats.org/officeDocument/2006/relationships" name="Tema di Office">
  <a:themeElements>
    <a:clrScheme name="Tema di Office">
      <a:dk1>
        <a:srgbClr val="000000"/>
      </a:dk1>
      <a:lt1>
        <a:srgbClr val="FFFFFF"/>
      </a:lt1>
      <a:dk2>
        <a:srgbClr val="A7A7A7"/>
      </a:dk2>
      <a:lt2>
        <a:srgbClr val="535353"/>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FF00FF"/>
      </a:folHlink>
    </a:clrScheme>
    <a:fontScheme name="Tema di Office">
      <a:majorFont>
        <a:latin typeface="Calibri"/>
        <a:ea typeface="Calibri"/>
        <a:cs typeface="Calibri"/>
      </a:majorFont>
      <a:minorFont>
        <a:latin typeface="Helvetica"/>
        <a:ea typeface="Helvetica"/>
        <a:cs typeface="Helvetica"/>
      </a:minorFont>
    </a:fontScheme>
    <a:fmtScheme name="Tema di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sx="100000" sy="100000" kx="0" ky="0" algn="b" rotWithShape="0" blurRad="38100" dist="23000" dir="5400000">
              <a:srgbClr val="000000">
                <a:alpha val="35000"/>
              </a:srgbClr>
            </a:outerShdw>
          </a:effectLst>
        </a:effectStyle>
        <a:effectStyle>
          <a:effectLst>
            <a:outerShdw sx="100000" sy="100000" kx="0" ky="0" algn="b" rotWithShape="0" blurRad="38100" dist="23000" dir="5400000">
              <a:srgbClr val="000000">
                <a:alpha val="35000"/>
              </a:srgbClr>
            </a:outerShdw>
          </a:effectLst>
        </a:effectStyle>
        <a:effectStyle>
          <a:effectLst>
            <a:outerShdw sx="100000" sy="100000" kx="0" ky="0" algn="b" rotWithShape="0" blurRad="38100" dist="23000" dir="5400000">
              <a:srgbClr val="000000">
                <a:alpha val="35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outerShdw sx="100000" sy="100000" kx="0" ky="0" algn="b" rotWithShape="0" blurRad="38100" dist="23000" dir="5400000">
            <a:srgbClr val="000000">
              <a:alpha val="35000"/>
            </a:srgbClr>
          </a:outerShdw>
        </a:effectLst>
        <a:sp3d/>
      </a:spPr>
      <a:bodyPr rot="0" spcFirstLastPara="1" vertOverflow="overflow" horzOverflow="overflow" vert="horz" wrap="square" lIns="45718" tIns="45718" rIns="45718" bIns="45718" numCol="1" spcCol="38100" rtlCol="0" anchor="ctr" upright="0">
        <a:spAutoFit/>
      </a:bodyPr>
      <a:lstStyle>
        <a:defPPr marL="0" marR="0" indent="0" algn="l" defTabSz="4572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Calibri"/>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chemeClr val="accent1"/>
          </a:solidFill>
          <a:prstDash val="solid"/>
          <a:round/>
        </a:ln>
        <a:effectLst>
          <a:outerShdw sx="100000" sy="100000" kx="0" ky="0" algn="b" rotWithShape="0" blurRad="38100" dist="23000" dir="5400000">
            <a:srgbClr val="000000">
              <a:alpha val="35000"/>
            </a:srgbClr>
          </a:outerShdw>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45718" tIns="45718" rIns="45718" bIns="45718" numCol="1" spcCol="38100" rtlCol="0" anchor="t" upright="0">
        <a:spAutoFit/>
      </a:bodyPr>
      <a:lstStyle>
        <a:defPPr marL="0" marR="0" indent="0" algn="l" defTabSz="4572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Calibri"/>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docProps/app.xml><?xml version="1.0" encoding="utf-8"?>
<Properties xmlns="http://schemas.openxmlformats.org/officeDocument/2006/extended-properties" xmlns:vt="http://schemas.openxmlformats.org/officeDocument/2006/docPropsVTypes"/>
</file>

<file path=docProps/core.xml><?xml version="1.0" encoding="utf-8"?>
<cp:coreProperties xmlns:cp="http://schemas.openxmlformats.org/package/2006/metadata/core-properties" xmlns:dc="http://purl.org/dc/elements/1.1/" xmlns:dcterms="http://purl.org/dc/terms/" xmlns:xsi="http://www.w3.org/2001/XMLSchema-instance"/>
</file>